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handoutMasterIdLst>
    <p:handoutMasterId r:id="rId17"/>
  </p:handoutMasterIdLst>
  <p:sldIdLst>
    <p:sldId id="258" r:id="rId2"/>
    <p:sldId id="299" r:id="rId3"/>
    <p:sldId id="305" r:id="rId4"/>
    <p:sldId id="321" r:id="rId5"/>
    <p:sldId id="338" r:id="rId6"/>
    <p:sldId id="341" r:id="rId7"/>
    <p:sldId id="337" r:id="rId8"/>
    <p:sldId id="342" r:id="rId9"/>
    <p:sldId id="312" r:id="rId10"/>
    <p:sldId id="306" r:id="rId11"/>
    <p:sldId id="310" r:id="rId12"/>
    <p:sldId id="334" r:id="rId13"/>
    <p:sldId id="298" r:id="rId14"/>
    <p:sldId id="336" r:id="rId15"/>
  </p:sldIdLst>
  <p:sldSz cx="9144000" cy="6858000" type="screen4x3"/>
  <p:notesSz cx="6797675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2D"/>
    <a:srgbClr val="33CC33"/>
    <a:srgbClr val="0033CC"/>
    <a:srgbClr val="00CC00"/>
    <a:srgbClr val="D5E04C"/>
    <a:srgbClr val="B5CA66"/>
    <a:srgbClr val="F6F23A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33" autoAdjust="0"/>
    <p:restoredTop sz="96120" autoAdjust="0"/>
  </p:normalViewPr>
  <p:slideViewPr>
    <p:cSldViewPr snapToGrid="0">
      <p:cViewPr varScale="1">
        <p:scale>
          <a:sx n="88" d="100"/>
          <a:sy n="88" d="100"/>
        </p:scale>
        <p:origin x="66" y="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984"/>
    </p:cViewPr>
  </p:outlin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&#1044;&#1080;&#1072;&#1075;&#1088;&#1072;&#1084;&#1084;&#1072;%20&#1074;%20Microsoft%20PowerPoint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image" Target="../media/image6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3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9485058776529893"/>
          <c:y val="0"/>
          <c:w val="0.70379650900994295"/>
          <c:h val="0.6363178366177382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7030A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Лист1!$A$2:$A$5</c:f>
              <c:strCache>
                <c:ptCount val="4"/>
                <c:pt idx="0">
                  <c:v>2023 год (ожидаем)</c:v>
                </c:pt>
                <c:pt idx="1">
                  <c:v>2024 год (проект)</c:v>
                </c:pt>
                <c:pt idx="2">
                  <c:v>2025 год (проект)</c:v>
                </c:pt>
                <c:pt idx="3">
                  <c:v>2026 год (проект)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.0">
                  <c:v>991938.6</c:v>
                </c:pt>
                <c:pt idx="1">
                  <c:v>882731.3</c:v>
                </c:pt>
                <c:pt idx="2">
                  <c:v>795987.4</c:v>
                </c:pt>
                <c:pt idx="3">
                  <c:v>741288.5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C6-47AF-B2A1-5BD51827DD0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339966"/>
            </a:solidFill>
            <a:ln w="24634">
              <a:noFill/>
            </a:ln>
          </c:spPr>
          <c:invertIfNegative val="0"/>
          <c:cat>
            <c:strRef>
              <c:f>Лист1!$A$2:$A$5</c:f>
              <c:strCache>
                <c:ptCount val="4"/>
                <c:pt idx="0">
                  <c:v>2023 год (ожидаем)</c:v>
                </c:pt>
                <c:pt idx="1">
                  <c:v>2024 год (проект)</c:v>
                </c:pt>
                <c:pt idx="2">
                  <c:v>2025 год (проект)</c:v>
                </c:pt>
                <c:pt idx="3">
                  <c:v>2026 год (проект)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976938.6</c:v>
                </c:pt>
                <c:pt idx="1">
                  <c:v>882731.3</c:v>
                </c:pt>
                <c:pt idx="2">
                  <c:v>795987.4</c:v>
                </c:pt>
                <c:pt idx="3">
                  <c:v>741288.5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C6-47AF-B2A1-5BD51827DD0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Дефицит/Профицит</c:v>
                </c:pt>
              </c:strCache>
            </c:strRef>
          </c:tx>
          <c:spPr>
            <a:noFill/>
            <a:ln w="24634">
              <a:noFill/>
            </a:ln>
          </c:spPr>
          <c:invertIfNegative val="0"/>
          <c:cat>
            <c:strRef>
              <c:f>Лист1!$A$2:$A$5</c:f>
              <c:strCache>
                <c:ptCount val="4"/>
                <c:pt idx="0">
                  <c:v>2023 год (ожидаем)</c:v>
                </c:pt>
                <c:pt idx="1">
                  <c:v>2024 год (проект)</c:v>
                </c:pt>
                <c:pt idx="2">
                  <c:v>2025 год (проект)</c:v>
                </c:pt>
                <c:pt idx="3">
                  <c:v>2026 год (проект)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.0">
                  <c:v>15000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C6-47AF-B2A1-5BD51827DD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70"/>
        <c:shape val="cylinder"/>
        <c:axId val="142156680"/>
        <c:axId val="142157072"/>
        <c:axId val="0"/>
      </c:bar3DChart>
      <c:catAx>
        <c:axId val="142156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2157072"/>
        <c:crosses val="autoZero"/>
        <c:auto val="1"/>
        <c:lblAlgn val="ctr"/>
        <c:lblOffset val="100"/>
        <c:noMultiLvlLbl val="0"/>
      </c:catAx>
      <c:valAx>
        <c:axId val="14215707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42156680"/>
        <c:crosses val="autoZero"/>
        <c:crossBetween val="between"/>
      </c:valAx>
      <c:dTable>
        <c:showHorzBorder val="1"/>
        <c:showVertBorder val="1"/>
        <c:showOutline val="1"/>
        <c:showKeys val="0"/>
        <c:txPr>
          <a:bodyPr/>
          <a:lstStyle/>
          <a:p>
            <a:pPr rtl="0">
              <a:defRPr sz="1400" b="1" baseline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dTable>
      <c:spPr>
        <a:noFill/>
        <a:ln w="2463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46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32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98">
          <a:noFill/>
        </a:ln>
      </c:spPr>
    </c:plotArea>
    <c:legend>
      <c:legendPos val="r"/>
      <c:overlay val="0"/>
      <c:txPr>
        <a:bodyPr/>
        <a:lstStyle/>
        <a:p>
          <a:pPr>
            <a:defRPr sz="14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18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0264324661109119E-2"/>
          <c:y val="0.11583298847677999"/>
          <c:w val="0.79022677268047725"/>
          <c:h val="0.77136755851383321"/>
        </c:manualLayout>
      </c:layout>
      <c:pie3DChart>
        <c:varyColors val="1"/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18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691236670615929E-2"/>
          <c:y val="8.9713080160484071E-2"/>
          <c:w val="0.94352682874876148"/>
          <c:h val="0.91028691983951593"/>
        </c:manualLayout>
      </c:layout>
      <c:pie3DChart>
        <c:varyColors val="1"/>
        <c:ser>
          <c:idx val="0"/>
          <c:order val="0"/>
          <c:explosion val="5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6C5C-4CEE-AB55-3DE48760A4C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6C5C-4CEE-AB55-3DE48760A4C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6C5C-4CEE-AB55-3DE48760A4C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6C5C-4CEE-AB55-3DE48760A4C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6C5C-4CEE-AB55-3DE48760A4C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6C5C-4CEE-AB55-3DE48760A4C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6C5C-4CEE-AB55-3DE48760A4C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6C5C-4CEE-AB55-3DE48760A4C2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6C5C-4CEE-AB55-3DE48760A4C2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6C5C-4CEE-AB55-3DE48760A4C2}"/>
              </c:ext>
            </c:extLst>
          </c:dPt>
          <c:dLbls>
            <c:dLbl>
              <c:idx val="0"/>
              <c:layout>
                <c:manualLayout>
                  <c:x val="-0.1822383435464168"/>
                  <c:y val="-2.2371364653243847E-3"/>
                </c:manualLayout>
              </c:layout>
              <c:numFmt formatCode="0.0%" sourceLinked="0"/>
              <c:spPr>
                <a:solidFill>
                  <a:sysClr val="window" lastClr="FFFFFF"/>
                </a:solidFill>
                <a:ln w="9525" cap="flat" cmpd="sng" algn="ctr">
                  <a:solidFill>
                    <a:srgbClr val="4472C4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ln w="12700" cap="flat">
                        <a:solidFill>
                          <a:schemeClr val="accent1">
                            <a:lumMod val="50000"/>
                            <a:alpha val="37000"/>
                          </a:schemeClr>
                        </a:solidFill>
                      </a:ln>
                      <a:solidFill>
                        <a:schemeClr val="accent1"/>
                      </a:solidFill>
                      <a:effectLst>
                        <a:glow>
                          <a:schemeClr val="accent1">
                            <a:alpha val="57000"/>
                          </a:schemeClr>
                        </a:glo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138922"/>
                        <a:gd name="adj2" fmla="val -171881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6C5C-4CEE-AB55-3DE48760A4C2}"/>
                </c:ext>
              </c:extLst>
            </c:dLbl>
            <c:dLbl>
              <c:idx val="1"/>
              <c:layout>
                <c:manualLayout>
                  <c:x val="-0.27203694761276714"/>
                  <c:y val="-4.4742729306489334E-3"/>
                </c:manualLayout>
              </c:layout>
              <c:numFmt formatCode="0.0%" sourceLinked="0"/>
              <c:spPr>
                <a:solidFill>
                  <a:sysClr val="window" lastClr="FFFFFF"/>
                </a:solidFill>
                <a:ln w="9525" cap="flat" cmpd="sng" algn="ctr">
                  <a:solidFill>
                    <a:srgbClr val="4472C4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ln w="12700" cap="flat">
                        <a:solidFill>
                          <a:schemeClr val="accent1">
                            <a:lumMod val="50000"/>
                            <a:alpha val="37000"/>
                          </a:schemeClr>
                        </a:solidFill>
                      </a:ln>
                      <a:solidFill>
                        <a:schemeClr val="accent2"/>
                      </a:solidFill>
                      <a:effectLst>
                        <a:glow>
                          <a:schemeClr val="accent1">
                            <a:alpha val="57000"/>
                          </a:schemeClr>
                        </a:glo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203085"/>
                        <a:gd name="adj2" fmla="val -216562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6C5C-4CEE-AB55-3DE48760A4C2}"/>
                </c:ext>
              </c:extLst>
            </c:dLbl>
            <c:dLbl>
              <c:idx val="2"/>
              <c:layout>
                <c:manualLayout>
                  <c:x val="2.4019517276262392E-2"/>
                  <c:y val="-0.36440067566040496"/>
                </c:manualLayout>
              </c:layout>
              <c:numFmt formatCode="0.0%" sourceLinked="0"/>
              <c:spPr>
                <a:solidFill>
                  <a:sysClr val="window" lastClr="FFFFFF"/>
                </a:solidFill>
                <a:ln>
                  <a:solidFill>
                    <a:srgbClr val="4472C4"/>
                  </a:solidFill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ln w="12700" cap="flat">
                        <a:solidFill>
                          <a:schemeClr val="accent1">
                            <a:lumMod val="50000"/>
                            <a:alpha val="37000"/>
                          </a:schemeClr>
                        </a:solidFill>
                      </a:ln>
                      <a:solidFill>
                        <a:schemeClr val="accent3"/>
                      </a:solidFill>
                      <a:effectLst>
                        <a:glow>
                          <a:schemeClr val="accent1">
                            <a:alpha val="57000"/>
                          </a:schemeClr>
                        </a:glo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6C5C-4CEE-AB55-3DE48760A4C2}"/>
                </c:ext>
              </c:extLst>
            </c:dLbl>
            <c:dLbl>
              <c:idx val="3"/>
              <c:layout>
                <c:manualLayout>
                  <c:x val="4.6590596726351977E-3"/>
                  <c:y val="-4.7178565766527507E-2"/>
                </c:manualLayout>
              </c:layout>
              <c:numFmt formatCode="0.0%" sourceLinked="0"/>
              <c:spPr>
                <a:solidFill>
                  <a:sysClr val="window" lastClr="FFFFFF"/>
                </a:solidFill>
                <a:ln w="9525" cap="flat" cmpd="sng" algn="ctr">
                  <a:solidFill>
                    <a:srgbClr val="4472C4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ln w="12700" cap="flat">
                        <a:solidFill>
                          <a:schemeClr val="accent1">
                            <a:lumMod val="50000"/>
                            <a:alpha val="37000"/>
                          </a:schemeClr>
                        </a:solidFill>
                      </a:ln>
                      <a:solidFill>
                        <a:schemeClr val="accent4"/>
                      </a:solidFill>
                      <a:effectLst>
                        <a:glow>
                          <a:schemeClr val="accent1">
                            <a:alpha val="57000"/>
                          </a:schemeClr>
                        </a:glo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2445"/>
                        <a:gd name="adj2" fmla="val 165568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6C5C-4CEE-AB55-3DE48760A4C2}"/>
                </c:ext>
              </c:extLst>
            </c:dLbl>
            <c:dLbl>
              <c:idx val="4"/>
              <c:layout>
                <c:manualLayout>
                  <c:x val="5.7029213619680968E-2"/>
                  <c:y val="-0.17365553307503112"/>
                </c:manualLayout>
              </c:layout>
              <c:numFmt formatCode="0.0%" sourceLinked="0"/>
              <c:spPr>
                <a:solidFill>
                  <a:sysClr val="window" lastClr="FFFFFF"/>
                </a:solidFill>
                <a:ln w="9525" cap="flat" cmpd="sng" algn="ctr">
                  <a:solidFill>
                    <a:srgbClr val="4472C4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ln w="12700" cap="flat">
                        <a:solidFill>
                          <a:schemeClr val="accent1">
                            <a:lumMod val="50000"/>
                            <a:alpha val="37000"/>
                          </a:schemeClr>
                        </a:solidFill>
                      </a:ln>
                      <a:solidFill>
                        <a:schemeClr val="accent5"/>
                      </a:solidFill>
                      <a:effectLst>
                        <a:glow>
                          <a:schemeClr val="accent1">
                            <a:alpha val="57000"/>
                          </a:schemeClr>
                        </a:glo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81624"/>
                        <a:gd name="adj2" fmla="val 45904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6C5C-4CEE-AB55-3DE48760A4C2}"/>
                </c:ext>
              </c:extLst>
            </c:dLbl>
            <c:dLbl>
              <c:idx val="5"/>
              <c:layout>
                <c:manualLayout>
                  <c:x val="7.3102010876292603E-2"/>
                  <c:y val="9.8298367066532791E-2"/>
                </c:manualLayout>
              </c:layout>
              <c:numFmt formatCode="0.0%" sourceLinked="0"/>
              <c:spPr>
                <a:solidFill>
                  <a:sysClr val="window" lastClr="FFFFFF"/>
                </a:solidFill>
                <a:ln w="9525" cap="flat" cmpd="sng" algn="ctr">
                  <a:solidFill>
                    <a:srgbClr val="4472C4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ln w="12700" cap="flat">
                        <a:solidFill>
                          <a:schemeClr val="accent1">
                            <a:lumMod val="50000"/>
                            <a:alpha val="37000"/>
                          </a:schemeClr>
                        </a:solidFill>
                      </a:ln>
                      <a:solidFill>
                        <a:schemeClr val="accent6"/>
                      </a:solidFill>
                      <a:effectLst>
                        <a:glow>
                          <a:schemeClr val="accent1">
                            <a:alpha val="57000"/>
                          </a:schemeClr>
                        </a:glo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90773"/>
                        <a:gd name="adj2" fmla="val -264034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B-6C5C-4CEE-AB55-3DE48760A4C2}"/>
                </c:ext>
              </c:extLst>
            </c:dLbl>
            <c:dLbl>
              <c:idx val="6"/>
              <c:layout>
                <c:manualLayout>
                  <c:x val="-1.3205677068581025E-2"/>
                  <c:y val="5.4187192118226604E-2"/>
                </c:manualLayout>
              </c:layout>
              <c:numFmt formatCode="0.0%" sourceLinked="0"/>
              <c:spPr>
                <a:solidFill>
                  <a:sysClr val="window" lastClr="FFFFFF"/>
                </a:solidFill>
                <a:ln w="9525" cap="flat" cmpd="sng" algn="ctr">
                  <a:solidFill>
                    <a:srgbClr val="4472C4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ln w="12700" cap="flat">
                        <a:solidFill>
                          <a:schemeClr val="accent1">
                            <a:lumMod val="50000"/>
                            <a:alpha val="37000"/>
                          </a:schemeClr>
                        </a:solidFill>
                      </a:ln>
                      <a:solidFill>
                        <a:schemeClr val="accent1">
                          <a:lumMod val="60000"/>
                        </a:schemeClr>
                      </a:solidFill>
                      <a:effectLst>
                        <a:glow>
                          <a:schemeClr val="accent1">
                            <a:alpha val="57000"/>
                          </a:schemeClr>
                        </a:glo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34068"/>
                        <a:gd name="adj2" fmla="val -274581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D-6C5C-4CEE-AB55-3DE48760A4C2}"/>
                </c:ext>
              </c:extLst>
            </c:dLbl>
            <c:dLbl>
              <c:idx val="7"/>
              <c:layout>
                <c:manualLayout>
                  <c:x val="-2.6760011806443825E-2"/>
                  <c:y val="0.11609193933992401"/>
                </c:manualLayout>
              </c:layout>
              <c:numFmt formatCode="0.0%" sourceLinked="0"/>
              <c:spPr>
                <a:solidFill>
                  <a:sysClr val="window" lastClr="FFFFFF"/>
                </a:solidFill>
                <a:ln w="9525" cap="flat" cmpd="sng" algn="ctr">
                  <a:solidFill>
                    <a:srgbClr val="4472C4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ln w="12700" cap="flat">
                        <a:solidFill>
                          <a:schemeClr val="accent1">
                            <a:lumMod val="50000"/>
                            <a:alpha val="37000"/>
                          </a:schemeClr>
                        </a:solidFill>
                      </a:ln>
                      <a:solidFill>
                        <a:schemeClr val="accent2">
                          <a:lumMod val="60000"/>
                        </a:schemeClr>
                      </a:solidFill>
                      <a:effectLst>
                        <a:glow>
                          <a:schemeClr val="accent1">
                            <a:alpha val="57000"/>
                          </a:schemeClr>
                        </a:glo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36655"/>
                        <a:gd name="adj2" fmla="val -284713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F-6C5C-4CEE-AB55-3DE48760A4C2}"/>
                </c:ext>
              </c:extLst>
            </c:dLbl>
            <c:dLbl>
              <c:idx val="8"/>
              <c:layout>
                <c:manualLayout>
                  <c:x val="-0.14852747061109811"/>
                  <c:y val="0.17465095386566595"/>
                </c:manualLayout>
              </c:layout>
              <c:numFmt formatCode="0.0%" sourceLinked="0"/>
              <c:spPr>
                <a:solidFill>
                  <a:sysClr val="window" lastClr="FFFFFF"/>
                </a:solidFill>
                <a:ln w="9525" cap="flat" cmpd="sng" algn="ctr">
                  <a:solidFill>
                    <a:srgbClr val="4472C4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ln w="12700" cap="flat">
                        <a:solidFill>
                          <a:schemeClr val="accent1">
                            <a:lumMod val="50000"/>
                            <a:alpha val="37000"/>
                          </a:schemeClr>
                        </a:solidFill>
                      </a:ln>
                      <a:solidFill>
                        <a:schemeClr val="accent3">
                          <a:lumMod val="60000"/>
                        </a:schemeClr>
                      </a:solidFill>
                      <a:effectLst>
                        <a:glow>
                          <a:schemeClr val="accent1">
                            <a:alpha val="57000"/>
                          </a:schemeClr>
                        </a:glo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35408"/>
                        <a:gd name="adj2" fmla="val -593951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1-6C5C-4CEE-AB55-3DE48760A4C2}"/>
                </c:ext>
              </c:extLst>
            </c:dLbl>
            <c:dLbl>
              <c:idx val="9"/>
              <c:layout>
                <c:manualLayout>
                  <c:x val="-0.25319644572611583"/>
                  <c:y val="0.12389053043665389"/>
                </c:manualLayout>
              </c:layout>
              <c:numFmt formatCode="0.0%" sourceLinked="0"/>
              <c:spPr>
                <a:solidFill>
                  <a:sysClr val="window" lastClr="FFFFFF"/>
                </a:solidFill>
                <a:ln w="9525" cap="flat" cmpd="sng" algn="ctr">
                  <a:solidFill>
                    <a:srgbClr val="4472C4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ln w="12700" cap="flat">
                        <a:solidFill>
                          <a:schemeClr val="accent1">
                            <a:lumMod val="50000"/>
                            <a:alpha val="37000"/>
                          </a:schemeClr>
                        </a:solidFill>
                      </a:ln>
                      <a:solidFill>
                        <a:schemeClr val="accent4">
                          <a:lumMod val="60000"/>
                        </a:schemeClr>
                      </a:solidFill>
                      <a:effectLst>
                        <a:glow>
                          <a:schemeClr val="accent1">
                            <a:alpha val="57000"/>
                          </a:schemeClr>
                        </a:glo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119857"/>
                        <a:gd name="adj2" fmla="val -213962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3-6C5C-4CEE-AB55-3DE48760A4C2}"/>
                </c:ext>
              </c:extLst>
            </c:dLbl>
            <c:numFmt formatCode="0.0%" sourceLinked="0"/>
            <c:spPr>
              <a:solidFill>
                <a:sysClr val="window" lastClr="FFFFFF"/>
              </a:solidFill>
              <a:ln>
                <a:solidFill>
                  <a:srgbClr val="4472C4"/>
                </a:solidFill>
              </a:ln>
              <a:effectLst>
                <a:softEdge rad="0"/>
              </a:effectLst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'[Диаграмма в Microsoft PowerPoint]Лист1'!$A$2:$A$11</c:f>
              <c:strCache>
                <c:ptCount val="10"/>
                <c:pt idx="0">
                  <c:v>Государственная пошлина</c:v>
                </c:pt>
                <c:pt idx="1">
                  <c:v>Неналоговые доходы</c:v>
                </c:pt>
                <c:pt idx="2">
                  <c:v>Налог на доходы физических лиц</c:v>
                </c:pt>
                <c:pt idx="3">
                  <c:v>Безвозмездные поступления от других бюджетов бюджетной системы</c:v>
                </c:pt>
                <c:pt idx="4">
                  <c:v>Единый сельскохозяйственный налог</c:v>
                </c:pt>
                <c:pt idx="5">
                  <c:v>Прочие безвозмездные поступления</c:v>
                </c:pt>
                <c:pt idx="6">
                  <c:v>Акцизы</c:v>
                </c:pt>
                <c:pt idx="7">
                  <c:v>Налог на имущество физических лиц</c:v>
                </c:pt>
                <c:pt idx="8">
                  <c:v>Земельный налог</c:v>
                </c:pt>
                <c:pt idx="9">
                  <c:v>Налог, взимаемый в связи с применением патентной системы</c:v>
                </c:pt>
              </c:strCache>
            </c:strRef>
          </c:cat>
          <c:val>
            <c:numRef>
              <c:f>'[Диаграмма в Microsoft PowerPoint]Лист1'!$B$2:$B$11</c:f>
              <c:numCache>
                <c:formatCode>0.0%</c:formatCode>
                <c:ptCount val="10"/>
                <c:pt idx="0">
                  <c:v>5.0000000000000001E-3</c:v>
                </c:pt>
                <c:pt idx="1">
                  <c:v>1.9E-2</c:v>
                </c:pt>
                <c:pt idx="2">
                  <c:v>0.19800000000000001</c:v>
                </c:pt>
                <c:pt idx="3">
                  <c:v>0.72199999999999998</c:v>
                </c:pt>
                <c:pt idx="4">
                  <c:v>5.0000000000000001E-3</c:v>
                </c:pt>
                <c:pt idx="5">
                  <c:v>2E-3</c:v>
                </c:pt>
                <c:pt idx="6">
                  <c:v>1.9E-2</c:v>
                </c:pt>
                <c:pt idx="7">
                  <c:v>7.0000000000000001E-3</c:v>
                </c:pt>
                <c:pt idx="8">
                  <c:v>1.4999999999999999E-2</c:v>
                </c:pt>
                <c:pt idx="9">
                  <c:v>8.0000000000000002E-3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6C5C-4CEE-AB55-3DE48760A4C2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n w="12700" cap="flat">
            <a:solidFill>
              <a:schemeClr val="accent1">
                <a:lumMod val="50000"/>
                <a:alpha val="37000"/>
              </a:schemeClr>
            </a:solidFill>
          </a:ln>
          <a:effectLst>
            <a:glow>
              <a:schemeClr val="accent1">
                <a:alpha val="57000"/>
              </a:schemeClr>
            </a:glow>
          </a:effectLst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(с учетом возвратов)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5.115090338134054E-2"/>
                  <c:y val="-8.1624952465209475E-17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  <a:latin typeface="Liberation Sans" panose="020B0604020202020204" pitchFamily="34" charset="0"/>
                      </a:rPr>
                      <a:t>827145,6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143721955611004"/>
                      <c:h val="5.855336012693897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8225-4ABA-BD7A-C0005E2EE21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639061,3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25-4ABA-BD7A-C0005E2EE21F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dk1"/>
                        </a:solidFill>
                        <a:latin typeface="Liberation Serif" panose="02020603050405020304" pitchFamily="18" charset="0"/>
                        <a:ea typeface="+mn-ea"/>
                        <a:cs typeface="+mn-cs"/>
                      </a:defRPr>
                    </a:pPr>
                    <a:r>
                      <a:rPr lang="en-US" sz="1000" b="1" dirty="0">
                        <a:solidFill>
                          <a:schemeClr val="dk1"/>
                        </a:solidFill>
                        <a:latin typeface="Liberation Serif" panose="02020603050405020304" pitchFamily="18" charset="0"/>
                        <a:ea typeface="+mn-ea"/>
                        <a:cs typeface="+mn-cs"/>
                      </a:rPr>
                      <a:t>537165,4</a:t>
                    </a:r>
                    <a:endParaRPr lang="en-US" sz="1000" b="1" dirty="0">
                      <a:latin typeface="Liberation Serif" panose="02020603050405020304" pitchFamily="18" charset="0"/>
                    </a:endParaRPr>
                  </a:p>
                </c:rich>
              </c:tx>
              <c:spPr>
                <a:noFill/>
                <a:ln w="38100" cap="flat" cmpd="sng" algn="ctr">
                  <a:noFill/>
                  <a:prstDash val="solid"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dk1"/>
                      </a:solidFill>
                      <a:latin typeface="Liberation Serif" panose="0202060305040502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225-4ABA-BD7A-C0005E2EE21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chemeClr val="bg1"/>
                        </a:solidFill>
                        <a:latin typeface="Liberation Serif" panose="02020603050405020304" pitchFamily="18" charset="0"/>
                      </a:rPr>
                      <a:t>466780,5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225-4ABA-BD7A-C0005E2EE2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Liberation Serif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827145.6</c:v>
                </c:pt>
                <c:pt idx="1">
                  <c:v>639061.30000000005</c:v>
                </c:pt>
                <c:pt idx="2">
                  <c:v>537165.4</c:v>
                </c:pt>
                <c:pt idx="3">
                  <c:v>466780.5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225-4ABA-BD7A-C0005E2EE21F}"/>
            </c:ext>
          </c:extLst>
        </c:ser>
        <c:ser>
          <c:idx val="3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ysClr val="windowText" lastClr="000000"/>
                        </a:solidFill>
                        <a:latin typeface="Liberation Serif" panose="02020603050405020304" pitchFamily="18" charset="0"/>
                      </a:rPr>
                      <a:t>147578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225-4ABA-BD7A-C0005E2EE21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227176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225-4ABA-BD7A-C0005E2EE21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242060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225-4ABA-BD7A-C0005E2EE21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257473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225-4ABA-BD7A-C0005E2EE2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Liberation Serif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147578</c:v>
                </c:pt>
                <c:pt idx="1">
                  <c:v>227176</c:v>
                </c:pt>
                <c:pt idx="2">
                  <c:v>242060</c:v>
                </c:pt>
                <c:pt idx="3">
                  <c:v>257473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225-4ABA-BD7A-C0005E2EE21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092072270507241E-2"/>
                  <c:y val="-3.943329275018472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Liberation Serif" panose="02020603050405020304" pitchFamily="18" charset="0"/>
                        <a:ea typeface="+mn-ea"/>
                        <a:cs typeface="+mn-cs"/>
                      </a:defRPr>
                    </a:pPr>
                    <a:r>
                      <a:rPr lang="en-US" sz="1000">
                        <a:solidFill>
                          <a:schemeClr val="bg1"/>
                        </a:solidFill>
                        <a:latin typeface="Liberation Serif" panose="02020603050405020304" pitchFamily="18" charset="0"/>
                      </a:rPr>
                      <a:t>17215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Liberation Serif" panose="0202060305040502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202033018834488"/>
                      <c:h val="6.178272473715781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8225-4ABA-BD7A-C0005E2EE21F}"/>
                </c:ext>
              </c:extLst>
            </c:dLbl>
            <c:dLbl>
              <c:idx val="1"/>
              <c:layout>
                <c:manualLayout>
                  <c:x val="3.2736578164057978E-2"/>
                  <c:y val="-4.263076820308626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Liberation Serif" panose="02020603050405020304" pitchFamily="18" charset="0"/>
                        <a:ea typeface="+mn-ea"/>
                        <a:cs typeface="+mn-cs"/>
                      </a:defRPr>
                    </a:pPr>
                    <a:r>
                      <a:rPr lang="en-US" sz="1000" dirty="0">
                        <a:solidFill>
                          <a:schemeClr val="bg1"/>
                        </a:solidFill>
                        <a:latin typeface="Liberation Serif" panose="02020603050405020304" pitchFamily="18" charset="0"/>
                      </a:rPr>
                      <a:t>16494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Liberation Serif" panose="0202060305040502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27385114265478"/>
                      <c:h val="4.046734063561468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8225-4ABA-BD7A-C0005E2EE21F}"/>
                </c:ext>
              </c:extLst>
            </c:dLbl>
            <c:dLbl>
              <c:idx val="2"/>
              <c:layout>
                <c:manualLayout>
                  <c:x val="3.2736578164057943E-2"/>
                  <c:y val="-3.62361529726233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16762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225-4ABA-BD7A-C0005E2EE21F}"/>
                </c:ext>
              </c:extLst>
            </c:dLbl>
            <c:dLbl>
              <c:idx val="3"/>
              <c:layout>
                <c:manualLayout>
                  <c:x val="1.6368289082028972E-2"/>
                  <c:y val="-3.623615297262328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17035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225-4ABA-BD7A-C0005E2EE2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Liberation Serif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17215</c:v>
                </c:pt>
                <c:pt idx="1">
                  <c:v>16494</c:v>
                </c:pt>
                <c:pt idx="2">
                  <c:v>16762</c:v>
                </c:pt>
                <c:pt idx="3">
                  <c:v>17035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225-4ABA-BD7A-C0005E2EE21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cylinder"/>
        <c:axId val="142159032"/>
        <c:axId val="142158640"/>
        <c:axId val="0"/>
      </c:bar3DChart>
      <c:catAx>
        <c:axId val="142159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Liberation Serif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42158640"/>
        <c:crosses val="autoZero"/>
        <c:auto val="1"/>
        <c:lblAlgn val="ctr"/>
        <c:lblOffset val="100"/>
        <c:noMultiLvlLbl val="0"/>
      </c:catAx>
      <c:valAx>
        <c:axId val="1421586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42159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04503582395087"/>
          <c:y val="0.378766405946247"/>
          <c:w val="0.44012282497441146"/>
          <c:h val="0.24390260988962875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D358-4972-9552-28D30D0F3205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358-4972-9552-28D30D0F3205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D358-4972-9552-28D30D0F3205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D358-4972-9552-28D30D0F3205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D358-4972-9552-28D30D0F3205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D358-4972-9552-28D30D0F3205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D358-4972-9552-28D30D0F3205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D358-4972-9552-28D30D0F3205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D358-4972-9552-28D30D0F3205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2-D358-4972-9552-28D30D0F3205}"/>
              </c:ext>
            </c:extLst>
          </c:dPt>
          <c:dLbls>
            <c:dLbl>
              <c:idx val="0"/>
              <c:layout>
                <c:manualLayout>
                  <c:x val="-1.96873497261154E-2"/>
                  <c:y val="-3.0874576832845679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FFFF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fld id="{13825057-6BD5-4F1E-B261-5A74F5E7CBFC}" type="CATEGORYNAME">
                      <a:rPr lang="ru-RU"/>
                      <a:pPr>
                        <a:defRPr sz="1000" b="1" i="0" u="none" strike="noStrike" baseline="0">
                          <a:solidFill>
                            <a:srgbClr val="FFFF00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; 65,2%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D358-4972-9552-28D30D0F3205}"/>
                </c:ext>
              </c:extLst>
            </c:dLbl>
            <c:dLbl>
              <c:idx val="1"/>
              <c:layout>
                <c:manualLayout>
                  <c:x val="3.5917547154098062E-2"/>
                  <c:y val="-0.18082114197705201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FFFF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fld id="{11A8A524-86FD-4C60-BBF5-B1908475502A}" type="CATEGORYNAME">
                      <a:rPr lang="ru-RU"/>
                      <a:pPr>
                        <a:defRPr sz="1000" b="1" i="0" u="none" strike="noStrike" baseline="0">
                          <a:solidFill>
                            <a:srgbClr val="FFFF00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; 5,3%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D358-4972-9552-28D30D0F320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358-4972-9552-28D30D0F3205}"/>
                </c:ext>
              </c:extLst>
            </c:dLbl>
            <c:dLbl>
              <c:idx val="3"/>
              <c:layout>
                <c:manualLayout>
                  <c:x val="7.6294833667797657E-2"/>
                  <c:y val="4.8091480042374846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FFFF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fld id="{C425C7AA-BBC5-4104-A608-EB9F3AB0EFF1}" type="CATEGORYNAME">
                      <a:rPr lang="ru-RU"/>
                      <a:pPr>
                        <a:defRPr sz="1000" b="1" i="0" u="none" strike="noStrike" baseline="0">
                          <a:solidFill>
                            <a:srgbClr val="FFFF00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; 5,1%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D358-4972-9552-28D30D0F3205}"/>
                </c:ext>
              </c:extLst>
            </c:dLbl>
            <c:dLbl>
              <c:idx val="4"/>
              <c:layout>
                <c:manualLayout>
                  <c:x val="8.1999586285081721E-2"/>
                  <c:y val="0.12117714840881619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FFFF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fld id="{C8E051EB-3B23-4178-B4D5-7F50B634C104}" type="CATEGORYNAME">
                      <a:rPr lang="ru-RU"/>
                      <a:pPr>
                        <a:defRPr sz="1000" b="1" i="0" u="none" strike="noStrike" baseline="0">
                          <a:solidFill>
                            <a:srgbClr val="FFFF00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; 12,7%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D358-4972-9552-28D30D0F3205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358-4972-9552-28D30D0F3205}"/>
                </c:ext>
              </c:extLst>
            </c:dLbl>
            <c:dLbl>
              <c:idx val="6"/>
              <c:layout>
                <c:manualLayout>
                  <c:x val="4.4082882679583171E-2"/>
                  <c:y val="0.25342114875525784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FFFF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/>
                      <a:t>Социальная
     политика; 3,0%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358-4972-9552-28D30D0F3205}"/>
                </c:ext>
              </c:extLst>
            </c:dLbl>
            <c:dLbl>
              <c:idx val="7"/>
              <c:layout>
                <c:manualLayout>
                  <c:x val="-0.12213777781359725"/>
                  <c:y val="0.2081843069472842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FFFF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358-4972-9552-28D30D0F3205}"/>
                </c:ext>
              </c:extLst>
            </c:dLbl>
            <c:dLbl>
              <c:idx val="8"/>
              <c:layout>
                <c:manualLayout>
                  <c:x val="-0.1236675558850947"/>
                  <c:y val="0.163337972621205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FFFF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fld id="{12A6B8E6-F9EE-4A04-8C88-40FA6FABDA58}" type="CATEGORYNAME">
                      <a:rPr lang="ru-RU"/>
                      <a:pPr>
                        <a:defRPr sz="1000" b="1" i="0" u="none" strike="noStrike" baseline="0">
                          <a:solidFill>
                            <a:srgbClr val="FFFF00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; 6,1%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0-D358-4972-9552-28D30D0F3205}"/>
                </c:ext>
              </c:extLst>
            </c:dLbl>
            <c:dLbl>
              <c:idx val="9"/>
              <c:layout>
                <c:manualLayout>
                  <c:x val="-0.11308354623532857"/>
                  <c:y val="-8.3050108653943688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FFFF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D358-4972-9552-28D30D0F3205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FFFF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расходы!$C$12:$C$20</c:f>
              <c:strCache>
                <c:ptCount val="9"/>
                <c:pt idx="0">
                  <c:v>Образование</c:v>
                </c:pt>
                <c:pt idx="1">
                  <c:v>Жилищно-коммунальное хозяйство</c:v>
                </c:pt>
                <c:pt idx="3">
                  <c:v>Национальная безопасность и правоохранительная деятельность</c:v>
                </c:pt>
                <c:pt idx="4">
                  <c:v>Общегосударственные расходы</c:v>
                </c:pt>
                <c:pt idx="6">
                  <c:v>Социальная политика </c:v>
                </c:pt>
                <c:pt idx="7">
                  <c:v>Национальна экономика</c:v>
                </c:pt>
                <c:pt idx="8">
                  <c:v>Культура кинематография</c:v>
                </c:pt>
              </c:strCache>
            </c:strRef>
          </c:cat>
          <c:val>
            <c:numRef>
              <c:f>расходы!$D$12:$D$20</c:f>
              <c:numCache>
                <c:formatCode>0.0%</c:formatCode>
                <c:ptCount val="9"/>
                <c:pt idx="0">
                  <c:v>0.65200000000000002</c:v>
                </c:pt>
                <c:pt idx="1">
                  <c:v>5.2999999999999999E-2</c:v>
                </c:pt>
                <c:pt idx="3">
                  <c:v>5.0999999999999997E-2</c:v>
                </c:pt>
                <c:pt idx="4">
                  <c:v>0.127</c:v>
                </c:pt>
                <c:pt idx="6">
                  <c:v>0.03</c:v>
                </c:pt>
                <c:pt idx="7">
                  <c:v>2.5999999999999999E-2</c:v>
                </c:pt>
                <c:pt idx="8">
                  <c:v>6.0999999999999999E-2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D358-4972-9552-28D30D0F32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blipFill>
          <a:blip xmlns:r="http://schemas.openxmlformats.org/officeDocument/2006/relationships" r:embed="rId1"/>
          <a:tile tx="0" ty="0" sx="100000" sy="100000" flip="none" algn="tl"/>
        </a:blipFill>
        <a:ln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9837249232016545E-2"/>
          <c:w val="0.9285714285714286"/>
          <c:h val="0.8112299546332848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9900"/>
            </a:solidFill>
          </c:spPr>
          <c:invertIfNegative val="0"/>
          <c:dLbls>
            <c:dLbl>
              <c:idx val="0"/>
              <c:layout>
                <c:manualLayout>
                  <c:x val="7.4506852456004153E-3"/>
                  <c:y val="-1.1081989296830269E-2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112993,7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C64-46DB-B185-F13DAB90B8BC}"/>
                </c:ext>
              </c:extLst>
            </c:dLbl>
            <c:dLbl>
              <c:idx val="1"/>
              <c:layout>
                <c:manualLayout>
                  <c:x val="-2.4263493590325771E-3"/>
                  <c:y val="2.6794766048578193E-3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93759,9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C64-46DB-B185-F13DAB90B8BC}"/>
                </c:ext>
              </c:extLst>
            </c:dLbl>
            <c:dLbl>
              <c:idx val="2"/>
              <c:layout>
                <c:manualLayout>
                  <c:x val="1.7480409553608155E-2"/>
                  <c:y val="9.8245337823219678E-17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70997,9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C64-46DB-B185-F13DAB90B8BC}"/>
                </c:ext>
              </c:extLst>
            </c:dLbl>
            <c:dLbl>
              <c:idx val="3"/>
              <c:layout>
                <c:manualLayout>
                  <c:x val="1.9477282893475622E-2"/>
                  <c:y val="-9.8245337823219678E-17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9689,2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C64-46DB-B185-F13DAB90B8BC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 i="0" u="none" strike="noStrike" baseline="0">
                    <a:solidFill>
                      <a:srgbClr val="0000FF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112993.7</c:v>
                </c:pt>
                <c:pt idx="1">
                  <c:v>93759.9</c:v>
                </c:pt>
                <c:pt idx="2">
                  <c:v>70997.899999999994</c:v>
                </c:pt>
                <c:pt idx="3">
                  <c:v>9689.2000000000007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C64-46DB-B185-F13DAB90B8B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rgbClr val="00FF00"/>
            </a:solidFill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1.471578122157753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290590,0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C64-46DB-B185-F13DAB90B8B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283134,0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C64-46DB-B185-F13DAB90B8B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204000,0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C64-46DB-B185-F13DAB90B8BC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212400,0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C64-46DB-B185-F13DAB90B8BC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 i="0" u="none" strike="noStrike" baseline="0">
                    <a:solidFill>
                      <a:srgbClr val="0000FF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290590</c:v>
                </c:pt>
                <c:pt idx="1">
                  <c:v>283134</c:v>
                </c:pt>
                <c:pt idx="2">
                  <c:v>204000</c:v>
                </c:pt>
                <c:pt idx="3">
                  <c:v>212400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C64-46DB-B185-F13DAB90B8B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-1.3537223547671829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291282,7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C64-46DB-B185-F13DAB90B8BC}"/>
                </c:ext>
              </c:extLst>
            </c:dLbl>
            <c:dLbl>
              <c:idx val="1"/>
              <c:layout>
                <c:manualLayout>
                  <c:x val="-3.6343907183252729E-3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244295,0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C64-46DB-B185-F13DAB90B8BC}"/>
                </c:ext>
              </c:extLst>
            </c:dLbl>
            <c:dLbl>
              <c:idx val="2"/>
              <c:layout>
                <c:manualLayout>
                  <c:x val="-6.9776300434542752E-3"/>
                  <c:y val="-1.1009172721350571E-2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244295,1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C64-46DB-B185-F13DAB90B8BC}"/>
                </c:ext>
              </c:extLst>
            </c:dLbl>
            <c:dLbl>
              <c:idx val="3"/>
              <c:layout>
                <c:manualLayout>
                  <c:x val="-1.0417744334854638E-2"/>
                  <c:y val="3.302751816405141E-2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243115,3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C64-46DB-B185-F13DAB90B8BC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 i="0" u="none" strike="noStrike" baseline="0">
                    <a:solidFill>
                      <a:srgbClr val="0000FF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Лист1!$D$2:$D$5</c:f>
              <c:numCache>
                <c:formatCode>0.0</c:formatCode>
                <c:ptCount val="4"/>
                <c:pt idx="0">
                  <c:v>219282.7</c:v>
                </c:pt>
                <c:pt idx="1">
                  <c:v>244295</c:v>
                </c:pt>
                <c:pt idx="2">
                  <c:v>244295.1</c:v>
                </c:pt>
                <c:pt idx="3">
                  <c:v>243115.3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AC64-46DB-B185-F13DAB90B8B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ТРАНСФЕРТЫ2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5220807795065222E-3"/>
                  <c:y val="-8.2568795410128529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118880,2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817064262061523"/>
                      <c:h val="6.07981563536579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F-AC64-46DB-B185-F13DAB90B8BC}"/>
                </c:ext>
              </c:extLst>
            </c:dLbl>
            <c:dLbl>
              <c:idx val="1"/>
              <c:layout>
                <c:manualLayout>
                  <c:x val="-1.6716196625644889E-2"/>
                  <c:y val="-5.229357042641475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16296,4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C64-46DB-B185-F13DAB90B8BC}"/>
                </c:ext>
              </c:extLst>
            </c:dLbl>
            <c:dLbl>
              <c:idx val="2"/>
              <c:layout>
                <c:manualLayout>
                  <c:x val="-2.0059435950773891E-2"/>
                  <c:y val="-5.7798156787089966E-2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/>
                      <a:t>162296,4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C64-46DB-B185-F13DAB90B8BC}"/>
                </c:ext>
              </c:extLst>
            </c:dLbl>
            <c:dLbl>
              <c:idx val="3"/>
              <c:layout>
                <c:manualLayout>
                  <c:x val="-3.0089153926160742E-2"/>
                  <c:y val="-5.779815678708996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C64-46DB-B185-F13DAB90B8BC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 i="0" u="none" strike="noStrike" baseline="0">
                    <a:solidFill>
                      <a:srgbClr val="0000FF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118880.2</c:v>
                </c:pt>
                <c:pt idx="1">
                  <c:v>16296.4</c:v>
                </c:pt>
                <c:pt idx="2">
                  <c:v>16296.4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AC64-46DB-B185-F13DAB90B8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1947696"/>
        <c:axId val="193400872"/>
        <c:axId val="0"/>
      </c:bar3DChart>
      <c:catAx>
        <c:axId val="191947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1800" b="1" i="0" u="none" strike="noStrike" kern="1200" baseline="0">
                <a:solidFill>
                  <a:srgbClr val="FEFAC9">
                    <a:lumMod val="9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93400872"/>
        <c:crosses val="autoZero"/>
        <c:auto val="1"/>
        <c:lblAlgn val="ctr"/>
        <c:lblOffset val="100"/>
        <c:noMultiLvlLbl val="0"/>
      </c:catAx>
      <c:valAx>
        <c:axId val="19340087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919476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0.0434</cdr:x>
      <cdr:y>0.2945</cdr:y>
    </cdr:from>
    <cdr:to>
      <cdr:x>0.1779</cdr:x>
      <cdr:y>0.7055</cdr:y>
    </cdr:to>
    <cdr:sp macro="" textlink="">
      <cdr:nvSpPr>
        <cdr:cNvPr id="1025" name="Text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5852" y="1635600"/>
          <a:ext cx="1102787" cy="22826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6576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800" b="0" i="0" u="none" strike="noStrike" baseline="0">
              <a:solidFill>
                <a:srgbClr val="333399"/>
              </a:solidFill>
              <a:latin typeface="Calibri"/>
              <a:cs typeface="Calibri"/>
            </a:rPr>
            <a:t>Доходы</a:t>
          </a:r>
        </a:p>
        <a:p xmlns:a="http://schemas.openxmlformats.org/drawingml/2006/main">
          <a:pPr algn="l" rtl="0">
            <a:defRPr sz="1000"/>
          </a:pPr>
          <a:r>
            <a:rPr lang="ru-RU" sz="1800" b="0" i="0" u="none" strike="noStrike" baseline="0">
              <a:solidFill>
                <a:srgbClr val="333399"/>
              </a:solidFill>
              <a:latin typeface="Calibri"/>
              <a:cs typeface="Calibri"/>
            </a:rPr>
            <a:t>   </a:t>
          </a:r>
        </a:p>
        <a:p xmlns:a="http://schemas.openxmlformats.org/drawingml/2006/main">
          <a:pPr algn="l" rtl="0">
            <a:defRPr sz="1000"/>
          </a:pPr>
          <a:r>
            <a:rPr lang="ru-RU" sz="1800" b="0" i="0" u="none" strike="noStrike" baseline="0">
              <a:solidFill>
                <a:srgbClr val="333399"/>
              </a:solidFill>
              <a:latin typeface="Calibri"/>
              <a:cs typeface="Calibri"/>
            </a:rPr>
            <a:t>  </a:t>
          </a:r>
        </a:p>
        <a:p xmlns:a="http://schemas.openxmlformats.org/drawingml/2006/main">
          <a:pPr algn="l" rtl="0">
            <a:defRPr sz="1000"/>
          </a:pPr>
          <a:r>
            <a:rPr lang="ru-RU" sz="1800" b="0" i="0" u="none" strike="noStrike" baseline="0">
              <a:solidFill>
                <a:srgbClr val="333399"/>
              </a:solidFill>
              <a:latin typeface="Calibri"/>
              <a:cs typeface="Calibri"/>
            </a:rPr>
            <a:t>Расходы</a:t>
          </a:r>
        </a:p>
      </cdr:txBody>
    </cdr:sp>
  </cdr:relSizeAnchor>
  <cdr:relSizeAnchor xmlns:cdr="http://schemas.openxmlformats.org/drawingml/2006/chartDrawing">
    <cdr:from>
      <cdr:x>0.499</cdr:x>
      <cdr:y>0.50025</cdr:y>
    </cdr:from>
    <cdr:to>
      <cdr:x>0.51075</cdr:x>
      <cdr:y>0.55925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087559" y="2796985"/>
          <a:ext cx="96250" cy="3298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36576" tIns="36576" rIns="36576" bIns="36576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800" b="0" i="0" u="none" strike="noStrike" baseline="0">
              <a:solidFill>
                <a:srgbClr val="000000"/>
              </a:solidFill>
              <a:latin typeface="Calibri"/>
              <a:cs typeface="Calibri"/>
            </a:rPr>
            <a:t> </a:t>
          </a:r>
        </a:p>
      </cdr:txBody>
    </cdr:sp>
  </cdr:relSizeAnchor>
  <cdr:relSizeAnchor xmlns:cdr="http://schemas.openxmlformats.org/drawingml/2006/chartDrawing">
    <cdr:from>
      <cdr:x>0.14036</cdr:x>
      <cdr:y>0.60827</cdr:y>
    </cdr:from>
    <cdr:to>
      <cdr:x>0.30911</cdr:x>
      <cdr:y>0.74259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60D99F88-4CAE-4C20-8D36-37A46EE03B79}"/>
            </a:ext>
          </a:extLst>
        </cdr:cNvPr>
        <cdr:cNvSpPr txBox="1"/>
      </cdr:nvSpPr>
      <cdr:spPr>
        <a:xfrm xmlns:a="http://schemas.openxmlformats.org/drawingml/2006/main">
          <a:off x="1291880" y="3687871"/>
          <a:ext cx="1553192" cy="8143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dirty="0">
              <a:solidFill>
                <a:schemeClr val="tx2"/>
              </a:solidFill>
            </a:rPr>
            <a:t>тыс. руб</a:t>
          </a:r>
          <a:r>
            <a:rPr lang="ru-RU" sz="2800" dirty="0">
              <a:solidFill>
                <a:schemeClr val="tx2"/>
              </a:solidFill>
            </a:rPr>
            <a:t>.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161"/>
          </a:xfrm>
          <a:prstGeom prst="rect">
            <a:avLst/>
          </a:prstGeom>
        </p:spPr>
        <p:txBody>
          <a:bodyPr vert="horz" lIns="91828" tIns="45914" rIns="91828" bIns="459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161"/>
          </a:xfrm>
          <a:prstGeom prst="rect">
            <a:avLst/>
          </a:prstGeom>
        </p:spPr>
        <p:txBody>
          <a:bodyPr vert="horz" lIns="91828" tIns="45914" rIns="91828" bIns="459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3DABB39-EC36-414C-B73E-DF2723B53947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7927"/>
            <a:ext cx="2945659" cy="493161"/>
          </a:xfrm>
          <a:prstGeom prst="rect">
            <a:avLst/>
          </a:prstGeom>
        </p:spPr>
        <p:txBody>
          <a:bodyPr vert="horz" lIns="91828" tIns="45914" rIns="91828" bIns="459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7927"/>
            <a:ext cx="2945659" cy="493161"/>
          </a:xfrm>
          <a:prstGeom prst="rect">
            <a:avLst/>
          </a:prstGeom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556A0B4-716A-4125-9B67-D22E39CB5D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0138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8BA7D-1852-4D6F-BDEC-6D1155B18B0E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DD9AB-2F66-40B9-AF1A-BC959C727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276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DD9AB-2F66-40B9-AF1A-BC959C727FE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095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DD9AB-2F66-40B9-AF1A-BC959C727FE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457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839D8-9A0A-437D-BB1B-40AC9D8BFBCA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33D028-10D6-467B-8821-C57F3E3EEC2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016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C6DCD-463A-4307-ABB8-B520830B0C5F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F4423-A897-4C10-9B44-E0EBBFB481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168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FB8F0-2C6F-4B9F-B2BD-430AE610E6E9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181E1-27CC-4C2A-A658-47E440BBCB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2722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364A3-DA57-4A0E-9154-81CC18BAA464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5BB0A-7787-4A2E-A8A4-6FF4AAB714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7869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E83D9-5FD3-4615-90A4-80D36942C771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2292D-4EBA-4A6A-BE9F-A41DFDA46B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8755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67350-6A84-41E7-B344-AE4CD79D155C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AC38D-EF83-473D-A432-4D0113FB72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728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CFE3EE-8B2B-4E0C-93AF-E7DBDEBE794A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1FC33-EF09-4758-A571-5F6979B07081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862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DD096-6399-4729-89D7-2F174F09E83A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3C929-402A-4242-B99B-8CFE5A94ED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0964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1F6E0-71DE-4FF9-AC27-5FEF470196B8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74105-932C-4494-8B15-F710E5B013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77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78FCE-6D8A-451B-B6D5-4E19D7656BE1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56FE4-F772-4DFB-8D37-57D8647E64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796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011BB-7732-4192-9E97-B65959776E99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EBD0D-3134-47B4-8B75-93C62EA4BE3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645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>
                <a:gamma/>
                <a:shade val="46275"/>
                <a:invGamma/>
              </a:srgbClr>
            </a:gs>
            <a:gs pos="50000">
              <a:srgbClr val="66CCFF"/>
            </a:gs>
            <a:gs pos="100000">
              <a:srgbClr val="66C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CD670C-2EE4-425A-B588-C0E39637F635}" type="datetimeFigureOut">
              <a:rPr lang="ru-RU"/>
              <a:pPr>
                <a:defRPr/>
              </a:pPr>
              <a:t>15.11.2023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600">
                <a:solidFill>
                  <a:schemeClr val="tx2"/>
                </a:solidFill>
                <a:latin typeface="Constantia" panose="02030602050306030303" pitchFamily="18" charset="0"/>
              </a:defRPr>
            </a:lvl1pPr>
          </a:lstStyle>
          <a:p>
            <a:fld id="{49DD164C-CC72-4F45-BBEB-B0F58F7AC96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8" r:id="rId5"/>
    <p:sldLayoutId id="2147483753" r:id="rId6"/>
    <p:sldLayoutId id="2147483752" r:id="rId7"/>
    <p:sldLayoutId id="2147483751" r:id="rId8"/>
    <p:sldLayoutId id="2147483750" r:id="rId9"/>
    <p:sldLayoutId id="2147483749" r:id="rId10"/>
    <p:sldLayoutId id="214748374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dalfinupr@yandex.ru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/>
          </p:cNvSpPr>
          <p:nvPr>
            <p:ph type="ctrTitle" idx="4294967295"/>
          </p:nvPr>
        </p:nvSpPr>
        <p:spPr bwMode="auto">
          <a:xfrm>
            <a:off x="541338" y="493713"/>
            <a:ext cx="7916862" cy="5224462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br>
              <a:rPr lang="ru-RU" altLang="ru-RU" sz="72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66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Бюджет </a:t>
            </a:r>
            <a:br>
              <a:rPr lang="ru-RU" altLang="ru-RU" sz="66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ru-RU" altLang="ru-RU" sz="66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для граждан</a:t>
            </a:r>
            <a:r>
              <a:rPr lang="ru-RU" altLang="ru-RU" sz="38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aditional Arabic" panose="02020603050405020304" pitchFamily="18" charset="-78"/>
              </a:rPr>
              <a:t>     </a:t>
            </a:r>
            <a:br>
              <a:rPr lang="ru-RU" altLang="ru-RU" sz="38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aditional Arabic" panose="02020603050405020304" pitchFamily="18" charset="-78"/>
              </a:rPr>
            </a:br>
            <a:r>
              <a:rPr lang="ru-RU" altLang="ru-RU" sz="38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aditional Arabic" panose="02020603050405020304" pitchFamily="18" charset="-78"/>
              </a:rPr>
              <a:t>Далматовского муниципального округа Курганской области  </a:t>
            </a:r>
            <a:br>
              <a:rPr lang="ru-RU" altLang="ru-RU" sz="38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aditional Arabic" panose="02020603050405020304" pitchFamily="18" charset="-78"/>
              </a:rPr>
            </a:br>
            <a:r>
              <a:rPr lang="ru-RU" altLang="ru-RU" sz="38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aditional Arabic" panose="02020603050405020304" pitchFamily="18" charset="-78"/>
              </a:rPr>
              <a:t>на </a:t>
            </a:r>
            <a:r>
              <a:rPr lang="ru-RU" altLang="ru-RU" sz="38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r>
              <a:rPr lang="ru-RU" altLang="ru-RU" sz="38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aditional Arabic" panose="02020603050405020304" pitchFamily="18" charset="-78"/>
              </a:rPr>
              <a:t>  год и на плановый период </a:t>
            </a:r>
            <a:br>
              <a:rPr lang="ru-RU" altLang="ru-RU" sz="38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aditional Arabic" panose="02020603050405020304" pitchFamily="18" charset="-78"/>
              </a:rPr>
            </a:br>
            <a:r>
              <a:rPr lang="ru-RU" altLang="ru-RU" sz="38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2025 и 2026 годов</a:t>
            </a:r>
            <a:br>
              <a:rPr lang="ru-RU" altLang="ru-RU" sz="38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aditional Arabic" panose="02020603050405020304" pitchFamily="18" charset="-78"/>
              </a:rPr>
            </a:br>
            <a:endParaRPr lang="ru-RU" altLang="ru-RU" sz="3800" b="1" i="1" dirty="0">
              <a:ln>
                <a:noFill/>
              </a:ln>
              <a:solidFill>
                <a:srgbClr val="B5CA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raditional Arabic" panose="02020603050405020304" pitchFamily="18" charset="-78"/>
            </a:endParaRPr>
          </a:p>
        </p:txBody>
      </p:sp>
      <p:sp>
        <p:nvSpPr>
          <p:cNvPr id="14340" name="Rectangle 4"/>
          <p:cNvSpPr>
            <a:spLocks noGrp="1"/>
          </p:cNvSpPr>
          <p:nvPr>
            <p:ph type="subTitle" idx="4294967295"/>
          </p:nvPr>
        </p:nvSpPr>
        <p:spPr>
          <a:xfrm>
            <a:off x="5853953" y="5468471"/>
            <a:ext cx="2899522" cy="115644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br>
              <a:rPr lang="ru-RU" sz="300" b="1" i="1" dirty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</a:rPr>
            </a:br>
            <a:r>
              <a:rPr lang="ru-RU" sz="1000" b="1" i="1" dirty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</a:rPr>
              <a:t>Ответственный исполнитель: 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ru-RU" sz="1000" b="1" i="1" dirty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</a:rPr>
              <a:t>Финансовое управление Администрации Далматовского муниципального округа Курганской области</a:t>
            </a:r>
          </a:p>
          <a:p>
            <a:pPr marL="0" indent="0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r>
              <a:rPr lang="ru-RU" sz="1000" b="1" i="1" dirty="0" err="1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hlinkClick r:id="rId2"/>
              </a:rPr>
              <a:t>dalfinu</a:t>
            </a:r>
            <a:r>
              <a:rPr lang="en-US" sz="1000" b="1" i="1" dirty="0" err="1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hlinkClick r:id="rId2"/>
              </a:rPr>
              <a:t>pr</a:t>
            </a:r>
            <a:r>
              <a:rPr lang="ru-RU" sz="1000" b="1" i="1" dirty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hlinkClick r:id="rId2"/>
              </a:rPr>
              <a:t>@</a:t>
            </a:r>
            <a:r>
              <a:rPr lang="en-US" sz="1000" b="1" i="1" dirty="0" err="1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hlinkClick r:id="rId2"/>
              </a:rPr>
              <a:t>yandex</a:t>
            </a:r>
            <a:r>
              <a:rPr lang="ru-RU" sz="1000" b="1" i="1" dirty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hlinkClick r:id="rId2"/>
              </a:rPr>
              <a:t>.</a:t>
            </a:r>
            <a:r>
              <a:rPr lang="en-US" sz="1000" b="1" i="1" dirty="0" err="1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  <a:hlinkClick r:id="rId2"/>
              </a:rPr>
              <a:t>ru</a:t>
            </a:r>
            <a:r>
              <a:rPr lang="ru-RU" sz="1000" dirty="0">
                <a:latin typeface="Times New Roman" pitchFamily="18" charset="0"/>
              </a:rPr>
              <a:t> </a:t>
            </a:r>
            <a:r>
              <a:rPr lang="ru-RU" sz="1000" b="1" i="1" dirty="0">
                <a:effectLst>
                  <a:outerShdw blurRad="38100" dist="38100" dir="2700000" algn="tl">
                    <a:srgbClr val="444D26"/>
                  </a:outerShdw>
                </a:effectLst>
                <a:latin typeface="Times New Roman" pitchFamily="18" charset="0"/>
              </a:rPr>
              <a:t>,  тел. (35252) 3-70-11</a:t>
            </a:r>
          </a:p>
        </p:txBody>
      </p:sp>
      <p:pic>
        <p:nvPicPr>
          <p:cNvPr id="2" name="Picture 7" descr="93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79413"/>
            <a:ext cx="1165225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5041900"/>
          </a:xfrm>
          <a:noFill/>
        </p:spPr>
        <p:txBody>
          <a:bodyPr>
            <a:normAutofit/>
          </a:bodyPr>
          <a:lstStyle/>
          <a:p>
            <a:pPr marL="0" indent="0" algn="ctr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 межбюджетных трансфертов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b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		          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		                 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Субвенции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b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При дотации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денежная помощь со стороны бюджета другого уровня не оговаривается никакими условиями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(в переводе с латинского </a:t>
            </a:r>
            <a:r>
              <a:rPr lang="ru-RU" sz="20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dotatio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- дар, пожертвование). </a:t>
            </a:r>
          </a:p>
          <a:p>
            <a:pPr marL="0" indent="0" algn="just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При субсидии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средства предоставляются бюджету другого уровня на условиях долевого финансирования расходов (латинское </a:t>
            </a:r>
            <a:r>
              <a:rPr lang="ru-RU" sz="20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- помощь, поддержка).</a:t>
            </a:r>
          </a:p>
          <a:p>
            <a:pPr marL="0" indent="0" algn="just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При субвенции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со стороны государства выделяются средства местному бюджету на исполнение переданных государственных полномочий. В случае нарушения целевого использования средств, они подлежат возврату в тот бюджет, из которого получены.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  трансферты    –    денежные    средства,    перечисляемые    из    одного    бюджета бюджетной системы Российской Федерации другому</a:t>
            </a:r>
            <a:endParaRPr lang="ru-RU" sz="2800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1817080"/>
              </p:ext>
            </p:extLst>
          </p:nvPr>
        </p:nvGraphicFramePr>
        <p:xfrm>
          <a:off x="50800" y="1651000"/>
          <a:ext cx="3798711" cy="4614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079171" y="1863969"/>
            <a:ext cx="1209151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dirty="0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тыс</a:t>
            </a:r>
            <a:r>
              <a:rPr lang="ru-RU" altLang="ru-RU" dirty="0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anose="02030602050306030303" pitchFamily="18" charset="0"/>
              </a:rPr>
              <a:t>. руб.</a:t>
            </a:r>
          </a:p>
        </p:txBody>
      </p:sp>
      <p:sp>
        <p:nvSpPr>
          <p:cNvPr id="37935" name="Rectangle 47"/>
          <p:cNvSpPr>
            <a:spLocks noChangeArrowheads="1"/>
          </p:cNvSpPr>
          <p:nvPr/>
        </p:nvSpPr>
        <p:spPr bwMode="auto">
          <a:xfrm>
            <a:off x="585788" y="434975"/>
            <a:ext cx="804068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iberation Sans" panose="020B0604020202020204" pitchFamily="34" charset="0"/>
              </a:rPr>
              <a:t>Прогноз безвозмездных поступлений </a:t>
            </a:r>
          </a:p>
          <a:p>
            <a:pPr algn="ctr"/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iberation Sans" panose="020B0604020202020204" pitchFamily="34" charset="0"/>
              </a:rPr>
              <a:t>в бюджет  Далматовского муниципального округа Курганской области  на 2024 - 2026 годы</a:t>
            </a:r>
          </a:p>
        </p:txBody>
      </p:sp>
      <p:graphicFrame>
        <p:nvGraphicFramePr>
          <p:cNvPr id="38137" name="Group 2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958117"/>
              </p:ext>
            </p:extLst>
          </p:nvPr>
        </p:nvGraphicFramePr>
        <p:xfrm>
          <a:off x="3310930" y="1651000"/>
          <a:ext cx="5597525" cy="4437064"/>
        </p:xfrm>
        <a:graphic>
          <a:graphicData uri="http://schemas.openxmlformats.org/drawingml/2006/table">
            <a:tbl>
              <a:tblPr/>
              <a:tblGrid>
                <a:gridCol w="1858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59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9750">
                <a:tc rowSpan="2"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ans" panose="020B0604020202020204" pitchFamily="34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ans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тыс. рублей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2023 год (оценка)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966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Liberation Sans" panose="020B0604020202020204" pitchFamily="34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Liberation Sans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Arial" panose="020B0604020202020204" pitchFamily="34" charset="0"/>
                        </a:rPr>
                        <a:t>813746,6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Arial" panose="020B0604020202020204" pitchFamily="34" charset="0"/>
                        </a:rPr>
                        <a:t>637485,3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Arial" panose="020B0604020202020204" pitchFamily="34" charset="0"/>
                        </a:rPr>
                        <a:t>535589,4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465204,5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088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Liberation Sans" panose="020B0604020202020204" pitchFamily="34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Liberation Sans" panose="020B0604020202020204" pitchFamily="34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Liberation Sans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10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ans" panose="020B0604020202020204" pitchFamily="34" charset="0"/>
                          <a:cs typeface="Times New Roman" panose="02020603050405020304" pitchFamily="18" charset="0"/>
                        </a:rPr>
                        <a:t>СУБСИДИИ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ans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Arial" panose="020B0604020202020204" pitchFamily="34" charset="0"/>
                        </a:rPr>
                        <a:t>112993,7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Arial" panose="020B0604020202020204" pitchFamily="34" charset="0"/>
                        </a:rPr>
                        <a:t>93759,9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Arial" panose="020B0604020202020204" pitchFamily="34" charset="0"/>
                        </a:rPr>
                        <a:t>70997,9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9689,2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10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ans" panose="020B0604020202020204" pitchFamily="34" charset="0"/>
                          <a:cs typeface="Times New Roman" panose="02020603050405020304" pitchFamily="18" charset="0"/>
                        </a:rPr>
                        <a:t>ДОТАЦИИ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ans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Arial" panose="020B0604020202020204" pitchFamily="34" charset="0"/>
                        </a:rPr>
                        <a:t>290590,0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283134,0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204000,0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212400,0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10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ans" panose="020B0604020202020204" pitchFamily="34" charset="0"/>
                          <a:cs typeface="Times New Roman" panose="02020603050405020304" pitchFamily="18" charset="0"/>
                        </a:rPr>
                        <a:t>СУБВЕНЦИИ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ans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Arial" panose="020B0604020202020204" pitchFamily="34" charset="0"/>
                        </a:rPr>
                        <a:t>291282,7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Arial" panose="020B0604020202020204" pitchFamily="34" charset="0"/>
                        </a:rPr>
                        <a:t>244295,0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244295,1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Times New Roman" panose="02020603050405020304" pitchFamily="18" charset="0"/>
                        </a:rPr>
                        <a:t>243115,3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erif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9925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ans" panose="020B0604020202020204" pitchFamily="34" charset="0"/>
                          <a:cs typeface="Times New Roman" panose="02020603050405020304" pitchFamily="18" charset="0"/>
                        </a:rPr>
                        <a:t>ИНЫЕ МЕЖБЮДЖЕТНЫЕ ТРАНСФЕРТЫ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Liberation Sans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Arial" panose="020B0604020202020204" pitchFamily="34" charset="0"/>
                        </a:rPr>
                        <a:t>118880,2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iberation Serif" panose="02020603050405020304" pitchFamily="18" charset="0"/>
                          <a:cs typeface="Arial" panose="020B0604020202020204" pitchFamily="34" charset="0"/>
                        </a:rPr>
                        <a:t>16296,4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16296,4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464082" y="3072607"/>
            <a:ext cx="2273300" cy="2792413"/>
          </a:xfrm>
        </p:spPr>
        <p:txBody>
          <a:bodyPr>
            <a:spAutoFit/>
          </a:bodyPr>
          <a:lstStyle/>
          <a:p>
            <a:pPr marL="0" indent="0" eaLnBrk="1" hangingPunct="1">
              <a:buFont typeface="Wingdings 2" panose="05020102010507070707" pitchFamily="18" charset="2"/>
              <a:buNone/>
            </a:pPr>
            <a:endParaRPr lang="ru-RU" altLang="ru-RU" b="1" dirty="0">
              <a:solidFill>
                <a:srgbClr val="FCF05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ru-RU" altLang="ru-RU" sz="2800" dirty="0">
                <a:solidFill>
                  <a:srgbClr val="FCF05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lang="ru-RU" altLang="ru-RU" sz="1600" dirty="0">
                <a:solidFill>
                  <a:srgbClr val="FCF05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endParaRPr lang="ru-RU" altLang="ru-RU" sz="2400" dirty="0">
              <a:solidFill>
                <a:srgbClr val="FCF05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</a:pPr>
            <a:endParaRPr lang="ru-RU" altLang="ru-RU" b="1" dirty="0">
              <a:solidFill>
                <a:srgbClr val="FCF05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/>
            <a:endParaRPr lang="ru-RU" altLang="ru-RU" dirty="0"/>
          </a:p>
        </p:txBody>
      </p:sp>
      <p:graphicFrame>
        <p:nvGraphicFramePr>
          <p:cNvPr id="40985" name="Group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756253"/>
              </p:ext>
            </p:extLst>
          </p:nvPr>
        </p:nvGraphicFramePr>
        <p:xfrm>
          <a:off x="1756568" y="4958842"/>
          <a:ext cx="5699125" cy="1489076"/>
        </p:xfrm>
        <a:graphic>
          <a:graphicData uri="http://schemas.openxmlformats.org/drawingml/2006/table">
            <a:tbl>
              <a:tblPr/>
              <a:tblGrid>
                <a:gridCol w="1425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3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9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92188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DF69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 </a:t>
                      </a: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DF69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(оценка)</a:t>
                      </a:r>
                      <a:endParaRPr kumimoji="0" lang="ru-RU" alt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DF69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52" marR="5985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DF69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59852" marR="5985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DF69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59852" marR="5985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DF69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59852" marR="5985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888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22275</a:t>
                      </a:r>
                    </a:p>
                  </a:txBody>
                  <a:tcPr marL="59852" marR="5985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51CA26"/>
                        </a:gs>
                        <a:gs pos="2000">
                          <a:srgbClr val="51CA26"/>
                        </a:gs>
                        <a:gs pos="100000">
                          <a:srgbClr val="62F12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21875</a:t>
                      </a:r>
                    </a:p>
                  </a:txBody>
                  <a:tcPr marL="59852" marR="5985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51CA26"/>
                        </a:gs>
                        <a:gs pos="2000">
                          <a:srgbClr val="51CA26"/>
                        </a:gs>
                        <a:gs pos="100000">
                          <a:srgbClr val="62F12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21475</a:t>
                      </a:r>
                    </a:p>
                  </a:txBody>
                  <a:tcPr marL="59852" marR="5985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51CA26"/>
                        </a:gs>
                        <a:gs pos="2000">
                          <a:srgbClr val="51CA26"/>
                        </a:gs>
                        <a:gs pos="100000">
                          <a:srgbClr val="62F12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21075</a:t>
                      </a:r>
                    </a:p>
                  </a:txBody>
                  <a:tcPr marL="59852" marR="5985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51CA26"/>
                        </a:gs>
                        <a:gs pos="2000">
                          <a:srgbClr val="51CA26"/>
                        </a:gs>
                        <a:gs pos="100000">
                          <a:srgbClr val="62F12F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334777" y="179896"/>
            <a:ext cx="804068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Численность постоянного населения </a:t>
            </a:r>
          </a:p>
          <a:p>
            <a:pPr algn="ctr"/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Далматовского муниципального округа Курганской области </a:t>
            </a:r>
            <a:b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altLang="ru-RU" b="1" i="1" dirty="0">
              <a:solidFill>
                <a:srgbClr val="F1D77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0C7124-6856-49AC-BBEE-68E76F6B1F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235" y="1186371"/>
            <a:ext cx="5043533" cy="336235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5"/>
          <p:cNvSpPr>
            <a:spLocks noGrp="1"/>
          </p:cNvSpPr>
          <p:nvPr>
            <p:ph type="ctrTitle" idx="4294967295"/>
          </p:nvPr>
        </p:nvSpPr>
        <p:spPr bwMode="auto">
          <a:xfrm>
            <a:off x="242888" y="495300"/>
            <a:ext cx="8705850" cy="1989138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800" b="1" i="1" dirty="0">
                <a:ln>
                  <a:noFill/>
                </a:ln>
                <a:solidFill>
                  <a:srgbClr val="B5CA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aditional Arabic" pitchFamily="18" charset="-78"/>
              </a:rPr>
              <a:t>Источники размещения информации о бюджете Далматовского муниципального округа Курганской области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27075" y="3184525"/>
            <a:ext cx="7805738" cy="2454275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ru-RU" altLang="ru-RU" b="1" dirty="0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сайт Администрации Далматовского муниципального  округа Курганской области – </a:t>
            </a:r>
            <a:r>
              <a:rPr lang="en-US" altLang="ru-RU" b="1" dirty="0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altLang="ru-RU" b="1" dirty="0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altLang="ru-RU" b="1" dirty="0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dalmatovo.su</a:t>
            </a:r>
            <a:endParaRPr lang="ru-RU" altLang="ru-RU" b="1" dirty="0">
              <a:solidFill>
                <a:srgbClr val="FDF69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</a:pPr>
            <a:endParaRPr lang="ru-RU" altLang="ru-RU" b="1" dirty="0">
              <a:solidFill>
                <a:srgbClr val="FDF69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ru-RU" altLang="ru-RU" b="1" dirty="0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Официальное печатное издание  – </a:t>
            </a:r>
          </a:p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ru-RU" altLang="ru-RU" b="1" dirty="0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газета «Далматовский вестник»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ъект 1"/>
          <p:cNvSpPr>
            <a:spLocks noGrp="1"/>
          </p:cNvSpPr>
          <p:nvPr>
            <p:ph idx="1"/>
          </p:nvPr>
        </p:nvSpPr>
        <p:spPr>
          <a:xfrm>
            <a:off x="179388" y="3586163"/>
            <a:ext cx="4997450" cy="308292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ru-RU" altLang="ru-RU" dirty="0">
                <a:solidFill>
                  <a:srgbClr val="FCF0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Публичные слушания по проекту  бюджета Далматовского муниципального округа Курганской области  на 2024 год </a:t>
            </a:r>
          </a:p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ru-RU" altLang="ru-RU" dirty="0">
                <a:solidFill>
                  <a:srgbClr val="FCF0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плановый период </a:t>
            </a:r>
          </a:p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ru-RU" altLang="ru-RU" dirty="0">
                <a:solidFill>
                  <a:srgbClr val="FCF0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и 2026 годов </a:t>
            </a:r>
          </a:p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ru-RU" altLang="ru-RU" dirty="0">
                <a:solidFill>
                  <a:srgbClr val="FCF0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состоятся 5 декабря 2023 года</a:t>
            </a:r>
          </a:p>
          <a:p>
            <a:pPr marL="0" indent="0" eaLnBrk="1" hangingPunct="1">
              <a:buFont typeface="Wingdings" panose="05000000000000000000" pitchFamily="2" charset="2"/>
              <a:buChar char="§"/>
            </a:pPr>
            <a:endParaRPr lang="ru-RU" altLang="ru-RU" dirty="0">
              <a:solidFill>
                <a:srgbClr val="FCF059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2734" y="209725"/>
            <a:ext cx="8784976" cy="114090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участия граждан в  общественном обсуждении проекта бюджета</a:t>
            </a:r>
            <a:endParaRPr lang="ru-RU" sz="4000" b="1" i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4663" y="1554163"/>
            <a:ext cx="7897812" cy="193899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000" dirty="0">
                <a:solidFill>
                  <a:srgbClr val="FDF6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 бюджета  Далматовского муниципального округа Курганской области на очередной финансовый год и плановый период и отчет об его исполнении: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rgbClr val="FDF6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публикуются в средствах массовой информации;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rgbClr val="FDF6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выносятся на публичные слушания в сроки, определенные бюджетным законодательством Российской Федерации.</a:t>
            </a:r>
            <a:endParaRPr lang="ru-RU" altLang="ru-RU" sz="2000" dirty="0">
              <a:solidFill>
                <a:srgbClr val="FDF69C"/>
              </a:solidFill>
              <a:latin typeface="Constantia" panose="02030602050306030303" pitchFamily="18" charset="0"/>
            </a:endParaRPr>
          </a:p>
        </p:txBody>
      </p:sp>
      <p:pic>
        <p:nvPicPr>
          <p:cNvPr id="43012" name="Picture 6" descr="189a385115643ba32e507546c6ae38f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r="2940"/>
          <a:stretch>
            <a:fillRect/>
          </a:stretch>
        </p:blipFill>
        <p:spPr bwMode="auto">
          <a:xfrm>
            <a:off x="5375275" y="3589338"/>
            <a:ext cx="3506788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b="1" u="sng" dirty="0">
                <a:solidFill>
                  <a:schemeClr val="tx2">
                    <a:lumMod val="90000"/>
                  </a:schemeClr>
                </a:solidFill>
              </a:rPr>
              <a:t>Бюджет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 – 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b="1" u="sng" dirty="0">
                <a:solidFill>
                  <a:schemeClr val="tx2">
                    <a:lumMod val="90000"/>
                  </a:schemeClr>
                </a:solidFill>
              </a:rPr>
              <a:t>Доходы бюджета 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– поступающие в бюджет денежные средства, за исключением источников финансирования дефицита бюджета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b="1" u="sng" dirty="0">
                <a:solidFill>
                  <a:schemeClr val="tx2">
                    <a:lumMod val="90000"/>
                  </a:schemeClr>
                </a:solidFill>
              </a:rPr>
              <a:t>Расходы бюджета 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– выплачиваемые из бюджета денежные средства, за исключением источников финансирования дефицита бюджета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b="1" u="sng" dirty="0">
                <a:solidFill>
                  <a:schemeClr val="tx2">
                    <a:lumMod val="90000"/>
                  </a:schemeClr>
                </a:solidFill>
              </a:rPr>
              <a:t>Дефицит бюджета 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– превышение расходов бюджета над его доходами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b="1" u="sng" dirty="0">
                <a:solidFill>
                  <a:schemeClr val="tx2">
                    <a:lumMod val="90000"/>
                  </a:schemeClr>
                </a:solidFill>
              </a:rPr>
              <a:t>Профицит бюджета 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- превышение доходов бюджета над его расходами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9400" y="760413"/>
            <a:ext cx="8472488" cy="6395340"/>
          </a:xfrm>
        </p:spPr>
        <p:txBody>
          <a:bodyPr>
            <a:spAutoFit/>
          </a:bodyPr>
          <a:lstStyle/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Бюджетный кодекс Российской Федерации</a:t>
            </a: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закон от 06.10.2003 № 131-ФЗ «Об общих принципах организации местного самоуправления в Российской Федерации»</a:t>
            </a: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закон от 08.05.2010 № 83-ФЗ «О внесении изменений в отдельные законодательные акты Российской Федерации в связи с совершенствованием правового положения государственных (муниципальных) учреждений»</a:t>
            </a: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 Курганской области от 28.12.2007 № 326 «О бюджетном процессе в Курганской  области»</a:t>
            </a:r>
            <a:endParaRPr lang="en-US" altLang="ru-RU" sz="1700" dirty="0">
              <a:solidFill>
                <a:srgbClr val="FDF69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Решение Думы Далматовского муниципального округа Курганской области </a:t>
            </a:r>
            <a:endParaRPr lang="en-US" altLang="ru-RU" sz="1700" dirty="0">
              <a:solidFill>
                <a:srgbClr val="FDF69C"/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от 09.06.2023г. № 72 «О принятии  Устава</a:t>
            </a: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Далматовского муниципального  округа</a:t>
            </a: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Курганской области» </a:t>
            </a: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Решение Думы Далматовского муниципального </a:t>
            </a: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округа от 09.06.2023 № 74 «Об утверждении </a:t>
            </a: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Положения о бюджетном процессе в </a:t>
            </a: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Далматовском муниципальном округе </a:t>
            </a: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Курганской области»</a:t>
            </a:r>
            <a:endParaRPr lang="en-US" altLang="ru-RU" sz="1700" dirty="0">
              <a:solidFill>
                <a:srgbClr val="FDF69C"/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177800" indent="-177800" algn="just" eaLnBrk="1" hangingPunct="1">
              <a:lnSpc>
                <a:spcPct val="114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Проект решения Думы Далматовского</a:t>
            </a:r>
          </a:p>
          <a:p>
            <a:pPr marL="0" indent="0" algn="just" eaLnBrk="1" hangingPunct="1">
              <a:lnSpc>
                <a:spcPct val="114000"/>
              </a:lnSpc>
              <a:spcBef>
                <a:spcPct val="0"/>
              </a:spcBef>
              <a:buNone/>
            </a:pPr>
            <a:r>
              <a:rPr lang="ru-RU" altLang="ru-RU" sz="1700" dirty="0">
                <a:solidFill>
                  <a:srgbClr val="FDF69C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муниципального округа Курганской области «О бюджете Далматовского муниципального округа на 2024 год и на плановый период 2025 и 2026 годов»</a:t>
            </a:r>
            <a:endParaRPr lang="ru-RU" altLang="ru-RU" sz="17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177800" indent="-177800" eaLnBrk="1" hangingPunct="1"/>
            <a:endParaRPr lang="ru-RU" altLang="ru-RU" sz="17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9445" y="6350"/>
            <a:ext cx="8229600" cy="82832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 - правовая база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288" y="3638550"/>
            <a:ext cx="3530600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5" descr="slide_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8" t="32333" r="14792" b="15666"/>
          <a:stretch>
            <a:fillRect/>
          </a:stretch>
        </p:blipFill>
        <p:spPr bwMode="auto">
          <a:xfrm>
            <a:off x="4751388" y="3605213"/>
            <a:ext cx="4013200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1"/>
          <p:cNvSpPr>
            <a:spLocks noGrp="1"/>
          </p:cNvSpPr>
          <p:nvPr>
            <p:ph idx="1"/>
          </p:nvPr>
        </p:nvSpPr>
        <p:spPr>
          <a:xfrm>
            <a:off x="179388" y="1461247"/>
            <a:ext cx="8640762" cy="4991942"/>
          </a:xfrm>
        </p:spPr>
        <p:txBody>
          <a:bodyPr/>
          <a:lstStyle/>
          <a:p>
            <a:pPr algn="just" eaLnBrk="1" hangingPunct="1"/>
            <a:r>
              <a:rPr lang="ru-RU" altLang="ru-RU" dirty="0">
                <a:solidFill>
                  <a:srgbClr val="FDF6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граждан о ходе бюджетного процесса в Далматовском муниципальном округе Курганской области; </a:t>
            </a:r>
          </a:p>
          <a:p>
            <a:pPr algn="just" eaLnBrk="1" hangingPunct="1"/>
            <a:r>
              <a:rPr lang="ru-RU" altLang="ru-RU" dirty="0">
                <a:solidFill>
                  <a:srgbClr val="FDF6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 прозрачности  формирования  и  расходования  бюджетных  средств  в Далматовском муниципальном округе Курганской области; </a:t>
            </a:r>
          </a:p>
          <a:p>
            <a:pPr algn="just" eaLnBrk="1" hangingPunct="1"/>
            <a:r>
              <a:rPr lang="ru-RU" altLang="ru-RU" dirty="0">
                <a:solidFill>
                  <a:srgbClr val="FDF6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 ответственности  органов  местного самоуправления Далматовского муниципального округа  Курганской области при  принятии решений в сфере бюджетной политики; </a:t>
            </a:r>
          </a:p>
          <a:p>
            <a:pPr algn="just" eaLnBrk="1" hangingPunct="1"/>
            <a:r>
              <a:rPr lang="ru-RU" altLang="ru-RU" dirty="0">
                <a:solidFill>
                  <a:srgbClr val="FDF6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положительного  имиджа  Далматовского муниципального округа Курганской области.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создания </a:t>
            </a:r>
            <a:br>
              <a:rPr lang="ru-RU" sz="3600" b="1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открытого бюджета: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200675"/>
              </p:ext>
            </p:extLst>
          </p:nvPr>
        </p:nvGraphicFramePr>
        <p:xfrm>
          <a:off x="179386" y="947511"/>
          <a:ext cx="9204099" cy="6062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3675" y="115888"/>
            <a:ext cx="8770938" cy="120032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400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iberation Serif" panose="02020603050405020304" pitchFamily="18" charset="0"/>
                <a:cs typeface="Times New Roman" panose="02020603050405020304" pitchFamily="18" charset="0"/>
              </a:rPr>
              <a:t>Информация об основных параметрах бюджета  Далматовского муниципального округа Курганской области </a:t>
            </a:r>
            <a:br>
              <a:rPr lang="ru-RU" altLang="ru-RU" sz="2400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iberation Serif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iberation Serif" panose="02020603050405020304" pitchFamily="18" charset="0"/>
                <a:cs typeface="Times New Roman" panose="02020603050405020304" pitchFamily="18" charset="0"/>
              </a:rPr>
              <a:t>                       на 2024 - 2026 годы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27115" y="3477722"/>
            <a:ext cx="149192" cy="126037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0317" y="2633422"/>
            <a:ext cx="134475" cy="14151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altLang="ru-RU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6415759"/>
              </p:ext>
            </p:extLst>
          </p:nvPr>
        </p:nvGraphicFramePr>
        <p:xfrm>
          <a:off x="684213" y="1885244"/>
          <a:ext cx="8188854" cy="4741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633" name="Rectangle 81"/>
          <p:cNvSpPr>
            <a:spLocks noChangeArrowheads="1"/>
          </p:cNvSpPr>
          <p:nvPr/>
        </p:nvSpPr>
        <p:spPr bwMode="auto">
          <a:xfrm>
            <a:off x="585788" y="434975"/>
            <a:ext cx="80406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Структура доходов бюджета </a:t>
            </a:r>
          </a:p>
          <a:p>
            <a:pPr algn="ctr"/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Далматовского муниципального округа Курганской области </a:t>
            </a:r>
            <a:b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на 2024 год</a:t>
            </a:r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5027EFD7-21FA-4FC9-B6D6-A87F92BC2B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1898039"/>
              </p:ext>
            </p:extLst>
          </p:nvPr>
        </p:nvGraphicFramePr>
        <p:xfrm>
          <a:off x="1094798" y="2341946"/>
          <a:ext cx="9398896" cy="5487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5027EFD7-21FA-4FC9-B6D6-A87F92BC2B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7341901"/>
              </p:ext>
            </p:extLst>
          </p:nvPr>
        </p:nvGraphicFramePr>
        <p:xfrm>
          <a:off x="684213" y="1441450"/>
          <a:ext cx="8459787" cy="508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303500"/>
              </p:ext>
            </p:extLst>
          </p:nvPr>
        </p:nvGraphicFramePr>
        <p:xfrm>
          <a:off x="50801" y="695325"/>
          <a:ext cx="3103562" cy="5958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755" name="Group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891530"/>
              </p:ext>
            </p:extLst>
          </p:nvPr>
        </p:nvGraphicFramePr>
        <p:xfrm>
          <a:off x="3154362" y="838779"/>
          <a:ext cx="5822950" cy="6331903"/>
        </p:xfrm>
        <a:graphic>
          <a:graphicData uri="http://schemas.openxmlformats.org/drawingml/2006/table">
            <a:tbl>
              <a:tblPr/>
              <a:tblGrid>
                <a:gridCol w="2547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5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1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7488">
                <a:tc rowSpan="2"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400" marR="59400" marT="0" marB="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год </a:t>
                      </a: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(ожидаем)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проекту,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внесённому в Думу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425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5252"/>
                        </a:gs>
                        <a:gs pos="50000">
                          <a:srgbClr val="DD7979"/>
                        </a:gs>
                        <a:gs pos="100000">
                          <a:srgbClr val="FF9191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164793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5252"/>
                        </a:gs>
                        <a:gs pos="50000">
                          <a:srgbClr val="DD7979"/>
                        </a:gs>
                        <a:gs pos="100000">
                          <a:srgbClr val="FF9191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243670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5252"/>
                        </a:gs>
                        <a:gs pos="50000">
                          <a:srgbClr val="DD7979"/>
                        </a:gs>
                        <a:gs pos="100000">
                          <a:srgbClr val="FF9191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258822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5252"/>
                        </a:gs>
                        <a:gs pos="50000">
                          <a:srgbClr val="DD7979"/>
                        </a:gs>
                        <a:gs pos="100000">
                          <a:srgbClr val="FF9191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274508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5252"/>
                        </a:gs>
                        <a:gs pos="50000">
                          <a:srgbClr val="DD7979"/>
                        </a:gs>
                        <a:gs pos="100000">
                          <a:srgbClr val="FF9191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5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Налог на доходы физических лиц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133465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175000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188100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0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Акцизы по подакцизным товарам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16976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17660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18123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2875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Единый сельскохозяйственный налог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3111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11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Налог, взимаемый в связи с применением патентной системы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6650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99259843"/>
                  </a:ext>
                </a:extLst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58691473"/>
                  </a:ext>
                </a:extLst>
              </a:tr>
              <a:tr h="14446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Государственная пошлина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4150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4150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Задолженность по отмененным налогам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0A000"/>
                        </a:gs>
                        <a:gs pos="50000">
                          <a:srgbClr val="E6E6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016554053"/>
                  </a:ext>
                </a:extLst>
              </a:tr>
              <a:tr h="39846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Доходы от использования государственного и муниципального имущества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8279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13369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13637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13910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11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Платежи при пользовании природными ресурсами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1018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913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913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913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11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оказания платных услуг и компенсации затрат государства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2431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512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512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512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11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Доходы от продажи материальных и нематериальных активов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4387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438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Штрафы, санкции, возмещение ущерба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670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Другие налоговые и неналоговые доходы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127D12"/>
                        </a:gs>
                        <a:gs pos="50000">
                          <a:srgbClr val="1FB51F"/>
                        </a:gs>
                        <a:gs pos="100000">
                          <a:srgbClr val="28D728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496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19F"/>
                        </a:gs>
                        <a:gs pos="50000">
                          <a:srgbClr val="00A4E6"/>
                        </a:gs>
                        <a:gs pos="100000">
                          <a:srgbClr val="00C4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827145,6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19F"/>
                        </a:gs>
                        <a:gs pos="50000">
                          <a:srgbClr val="00A4E6"/>
                        </a:gs>
                        <a:gs pos="100000">
                          <a:srgbClr val="00C4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639061,3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19F"/>
                        </a:gs>
                        <a:gs pos="50000">
                          <a:srgbClr val="00A4E6"/>
                        </a:gs>
                        <a:gs pos="100000">
                          <a:srgbClr val="00C4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537165,4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19F"/>
                        </a:gs>
                        <a:gs pos="50000">
                          <a:srgbClr val="00A4E6"/>
                        </a:gs>
                        <a:gs pos="100000">
                          <a:srgbClr val="00C4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466780,5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19F"/>
                        </a:gs>
                        <a:gs pos="50000">
                          <a:srgbClr val="00A4E6"/>
                        </a:gs>
                        <a:gs pos="100000">
                          <a:srgbClr val="00C4FF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846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безвозмездные поступления от других бюджетов бюджетной системы Российской Федерации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19F"/>
                        </a:gs>
                        <a:gs pos="50000">
                          <a:srgbClr val="00A4E6"/>
                        </a:gs>
                        <a:gs pos="100000">
                          <a:srgbClr val="00C4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813746,6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19F"/>
                        </a:gs>
                        <a:gs pos="50000">
                          <a:srgbClr val="00A4E6"/>
                        </a:gs>
                        <a:gs pos="100000">
                          <a:srgbClr val="00C4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637485,3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19F"/>
                        </a:gs>
                        <a:gs pos="50000">
                          <a:srgbClr val="00A4E6"/>
                        </a:gs>
                        <a:gs pos="100000">
                          <a:srgbClr val="00C4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533589,4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19F"/>
                        </a:gs>
                        <a:gs pos="50000">
                          <a:srgbClr val="00A4E6"/>
                        </a:gs>
                        <a:gs pos="100000">
                          <a:srgbClr val="00C4FF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465204,5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719F"/>
                        </a:gs>
                        <a:gs pos="50000">
                          <a:srgbClr val="00A4E6"/>
                        </a:gs>
                        <a:gs pos="100000">
                          <a:srgbClr val="00C4FF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3496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Всего доходов: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B4042"/>
                        </a:gs>
                        <a:gs pos="50000">
                          <a:srgbClr val="DF5F63"/>
                        </a:gs>
                        <a:gs pos="100000">
                          <a:srgbClr val="FF7277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991938,6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B4042"/>
                        </a:gs>
                        <a:gs pos="50000">
                          <a:srgbClr val="DF5F63"/>
                        </a:gs>
                        <a:gs pos="100000">
                          <a:srgbClr val="FF7277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882731,3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B4042"/>
                        </a:gs>
                        <a:gs pos="50000">
                          <a:srgbClr val="DF5F63"/>
                        </a:gs>
                        <a:gs pos="100000">
                          <a:srgbClr val="FF7277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795987,4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B4042"/>
                        </a:gs>
                        <a:gs pos="50000">
                          <a:srgbClr val="DF5F63"/>
                        </a:gs>
                        <a:gs pos="100000">
                          <a:srgbClr val="FF7277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2"/>
                        </a:buClr>
                        <a:buSzPct val="8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rgbClr val="B37732"/>
                        </a:buClr>
                        <a:buSzPct val="85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ts val="338"/>
                        </a:spcBef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ts val="338"/>
                        </a:spcBef>
                        <a:spcAft>
                          <a:spcPct val="0"/>
                        </a:spcAft>
                        <a:buClr>
                          <a:srgbClr val="D6903D"/>
                        </a:buClr>
                        <a:buSzPct val="85000"/>
                        <a:buFont typeface="Wingdings 2" panose="05020102010507070707" pitchFamily="18" charset="2"/>
                        <a:defRPr sz="14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741288,5</a:t>
                      </a:r>
                    </a:p>
                  </a:txBody>
                  <a:tcPr marL="59400" marR="594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B4042"/>
                        </a:gs>
                        <a:gs pos="50000">
                          <a:srgbClr val="DF5F63"/>
                        </a:gs>
                        <a:gs pos="100000">
                          <a:srgbClr val="FF7277"/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66688" y="566738"/>
            <a:ext cx="950517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dirty="0" err="1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anose="02030602050306030303" pitchFamily="18" charset="0"/>
              </a:rPr>
              <a:t>тыс.руб</a:t>
            </a:r>
            <a:r>
              <a:rPr lang="ru-RU" altLang="ru-RU" sz="1600" dirty="0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anose="02030602050306030303" pitchFamily="18" charset="0"/>
              </a:rPr>
              <a:t>.</a:t>
            </a:r>
          </a:p>
        </p:txBody>
      </p:sp>
      <p:sp>
        <p:nvSpPr>
          <p:cNvPr id="24729" name="Rectangle 153"/>
          <p:cNvSpPr>
            <a:spLocks noChangeArrowheads="1"/>
          </p:cNvSpPr>
          <p:nvPr/>
        </p:nvSpPr>
        <p:spPr bwMode="auto">
          <a:xfrm>
            <a:off x="429417" y="-112375"/>
            <a:ext cx="766286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Доходы бюджета</a:t>
            </a:r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Далматовского муниципального округа Курганской области </a:t>
            </a:r>
            <a:b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на 2024 – 2026 годы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585788" y="434975"/>
            <a:ext cx="804068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Структура расходов бюджета </a:t>
            </a:r>
          </a:p>
          <a:p>
            <a:pPr algn="ctr"/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Далматовского муниципального округа Курганской области на 2024 год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D223520A-4E2F-40ED-81D1-184B2B81F9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3845311"/>
              </p:ext>
            </p:extLst>
          </p:nvPr>
        </p:nvGraphicFramePr>
        <p:xfrm>
          <a:off x="-274384" y="965562"/>
          <a:ext cx="9692768" cy="5457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83488" y="1155700"/>
            <a:ext cx="993775" cy="366713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altLang="ru-RU" sz="1600">
                <a:solidFill>
                  <a:srgbClr val="FDF6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anose="02030602050306030303" pitchFamily="18" charset="0"/>
              </a:rPr>
              <a:t>.</a:t>
            </a:r>
          </a:p>
        </p:txBody>
      </p:sp>
      <p:sp>
        <p:nvSpPr>
          <p:cNvPr id="26741" name="Rectangle 117"/>
          <p:cNvSpPr>
            <a:spLocks noChangeArrowheads="1"/>
          </p:cNvSpPr>
          <p:nvPr/>
        </p:nvSpPr>
        <p:spPr bwMode="auto">
          <a:xfrm>
            <a:off x="396175" y="271929"/>
            <a:ext cx="8505778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Расходы бюджета </a:t>
            </a:r>
          </a:p>
          <a:p>
            <a:pPr algn="ctr"/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Далматовского муниципального округа Курганской области в 2023 г. </a:t>
            </a:r>
            <a:b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прогноз расходов  бюджета на 2024 год и </a:t>
            </a:r>
          </a:p>
          <a:p>
            <a:pPr algn="ctr"/>
            <a:r>
              <a:rPr lang="ru-RU" altLang="ru-RU" b="1" i="1" dirty="0">
                <a:solidFill>
                  <a:srgbClr val="F1D7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плановый период 2025 и 2026 годов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0FFA47F-A365-4159-8F4C-5EBE86F68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485477"/>
              </p:ext>
            </p:extLst>
          </p:nvPr>
        </p:nvGraphicFramePr>
        <p:xfrm>
          <a:off x="517525" y="1629989"/>
          <a:ext cx="8283388" cy="5100259"/>
        </p:xfrm>
        <a:graphic>
          <a:graphicData uri="http://schemas.openxmlformats.org/drawingml/2006/table">
            <a:tbl>
              <a:tblPr/>
              <a:tblGrid>
                <a:gridCol w="3691243">
                  <a:extLst>
                    <a:ext uri="{9D8B030D-6E8A-4147-A177-3AD203B41FA5}">
                      <a16:colId xmlns:a16="http://schemas.microsoft.com/office/drawing/2014/main" val="1460514101"/>
                    </a:ext>
                  </a:extLst>
                </a:gridCol>
                <a:gridCol w="1270782">
                  <a:extLst>
                    <a:ext uri="{9D8B030D-6E8A-4147-A177-3AD203B41FA5}">
                      <a16:colId xmlns:a16="http://schemas.microsoft.com/office/drawing/2014/main" val="679714035"/>
                    </a:ext>
                  </a:extLst>
                </a:gridCol>
                <a:gridCol w="1107121">
                  <a:extLst>
                    <a:ext uri="{9D8B030D-6E8A-4147-A177-3AD203B41FA5}">
                      <a16:colId xmlns:a16="http://schemas.microsoft.com/office/drawing/2014/main" val="1829299252"/>
                    </a:ext>
                  </a:extLst>
                </a:gridCol>
                <a:gridCol w="1107121">
                  <a:extLst>
                    <a:ext uri="{9D8B030D-6E8A-4147-A177-3AD203B41FA5}">
                      <a16:colId xmlns:a16="http://schemas.microsoft.com/office/drawing/2014/main" val="1733394250"/>
                    </a:ext>
                  </a:extLst>
                </a:gridCol>
                <a:gridCol w="1107121">
                  <a:extLst>
                    <a:ext uri="{9D8B030D-6E8A-4147-A177-3AD203B41FA5}">
                      <a16:colId xmlns:a16="http://schemas.microsoft.com/office/drawing/2014/main" val="2633919247"/>
                    </a:ext>
                  </a:extLst>
                </a:gridCol>
              </a:tblGrid>
              <a:tr h="31681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effectLst/>
                          <a:latin typeface="Arial Cyr" panose="020B0604020202020204" pitchFamily="34" charset="0"/>
                        </a:rPr>
                        <a:t>Показатели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effectLst/>
                          <a:latin typeface="Arial Cyr" panose="020B0604020202020204" pitchFamily="34" charset="0"/>
                        </a:rPr>
                        <a:t>Ожидаемое исполнение за 2023 год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effectLst/>
                          <a:latin typeface="Arial Cyr" panose="020B0604020202020204" pitchFamily="34" charset="0"/>
                        </a:rPr>
                        <a:t>Прогноз на 2024 год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effectLst/>
                          <a:latin typeface="Arial Cyr" panose="020B0604020202020204" pitchFamily="34" charset="0"/>
                        </a:rPr>
                        <a:t>Плановый период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902648"/>
                  </a:ext>
                </a:extLst>
              </a:tr>
              <a:tr h="3001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effectLst/>
                          <a:latin typeface="Arial Cyr" panose="020B0604020202020204" pitchFamily="34" charset="0"/>
                        </a:rPr>
                        <a:t>2025 год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effectLst/>
                          <a:latin typeface="Arial Cyr" panose="020B0604020202020204" pitchFamily="34" charset="0"/>
                        </a:rPr>
                        <a:t>2026 год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3947404"/>
                  </a:ext>
                </a:extLst>
              </a:tr>
              <a:tr h="3334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Cyr" panose="020B0604020202020204" pitchFamily="34" charset="0"/>
                        </a:rPr>
                        <a:t>Общегосударственные вопросы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Cyr" panose="020B0604020202020204" pitchFamily="34" charset="0"/>
                        </a:rPr>
                        <a:t>88171,3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Cyr" panose="020B0604020202020204" pitchFamily="34" charset="0"/>
                        </a:rPr>
                        <a:t>112091,5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Cyr" panose="020B0604020202020204" pitchFamily="34" charset="0"/>
                        </a:rPr>
                        <a:t>96710,7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Cyr" panose="020B0604020202020204" pitchFamily="34" charset="0"/>
                        </a:rPr>
                        <a:t>95529,9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185325"/>
                  </a:ext>
                </a:extLst>
              </a:tr>
              <a:tr h="3334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Cyr" panose="020B0604020202020204" pitchFamily="34" charset="0"/>
                        </a:rPr>
                        <a:t>Национальная оборона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Cyr" panose="020B0604020202020204" pitchFamily="34" charset="0"/>
                        </a:rPr>
                        <a:t>1795,2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Cyr" panose="020B0604020202020204" pitchFamily="34" charset="0"/>
                        </a:rPr>
                        <a:t>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Cyr" panose="020B0604020202020204" pitchFamily="34" charset="0"/>
                        </a:rPr>
                        <a:t>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 Cyr" panose="020B0604020202020204" pitchFamily="34" charset="0"/>
                        </a:rPr>
                        <a:t>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2251987"/>
                  </a:ext>
                </a:extLst>
              </a:tr>
              <a:tr h="42519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28234,3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45183,0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 Cyr" panose="020B0604020202020204" pitchFamily="34" charset="0"/>
                          <a:ea typeface="+mn-ea"/>
                          <a:cs typeface="+mn-cs"/>
                        </a:rPr>
                        <a:t>45110,0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 Cyr" panose="020B0604020202020204" pitchFamily="34" charset="0"/>
                          <a:ea typeface="+mn-ea"/>
                          <a:cs typeface="+mn-cs"/>
                        </a:rPr>
                        <a:t>45060,0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176031"/>
                  </a:ext>
                </a:extLst>
              </a:tr>
              <a:tr h="3334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Национальная экономика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35248,3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23318,0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19002,0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19465,0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6059571"/>
                  </a:ext>
                </a:extLst>
              </a:tr>
              <a:tr h="3334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Жилищно-коммунальное хозяйство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112476,9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46682,0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31857,0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31857,0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398353"/>
                  </a:ext>
                </a:extLst>
              </a:tr>
              <a:tr h="3334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chemeClr val="tx2">
                              <a:lumMod val="25000"/>
                            </a:schemeClr>
                          </a:solidFill>
                          <a:effectLst/>
                          <a:latin typeface="Arial Cyr" panose="020B0604020202020204" pitchFamily="34" charset="0"/>
                        </a:rPr>
                        <a:t>Образование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tx2">
                              <a:lumMod val="25000"/>
                            </a:schemeClr>
                          </a:solidFill>
                          <a:effectLst/>
                          <a:latin typeface="Arial Cyr" panose="020B0604020202020204" pitchFamily="34" charset="0"/>
                        </a:rPr>
                        <a:t>530353,6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tx2">
                              <a:lumMod val="25000"/>
                            </a:schemeClr>
                          </a:solidFill>
                          <a:effectLst/>
                          <a:latin typeface="Arial Cyr" panose="020B0604020202020204" pitchFamily="34" charset="0"/>
                        </a:rPr>
                        <a:t>575279,7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tx2">
                              <a:lumMod val="25000"/>
                            </a:schemeClr>
                          </a:solidFill>
                          <a:effectLst/>
                          <a:latin typeface="Arial Cyr" panose="020B0604020202020204" pitchFamily="34" charset="0"/>
                        </a:rPr>
                        <a:t>518296,3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tx2">
                              <a:lumMod val="25000"/>
                            </a:schemeClr>
                          </a:solidFill>
                          <a:effectLst/>
                          <a:latin typeface="Arial Cyr" panose="020B0604020202020204" pitchFamily="34" charset="0"/>
                        </a:rPr>
                        <a:t>444287,5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327067"/>
                  </a:ext>
                </a:extLst>
              </a:tr>
              <a:tr h="3334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Культура, кинематография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84100,9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53675,0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46631,3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53737,0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464388"/>
                  </a:ext>
                </a:extLst>
              </a:tr>
              <a:tr h="3334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Социальная политика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30289,2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26377,1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26255,1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26227,1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655659"/>
                  </a:ext>
                </a:extLst>
              </a:tr>
              <a:tr h="3334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>
                          <a:solidFill>
                            <a:schemeClr val="bg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 Cyr" panose="020B0604020202020204" pitchFamily="34" charset="0"/>
                        </a:rPr>
                        <a:t>Физическая культура и спорт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 Cyr" panose="020B0604020202020204" pitchFamily="34" charset="0"/>
                        </a:rPr>
                        <a:t>16356,0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 Cyr" panose="020B0604020202020204" pitchFamily="34" charset="0"/>
                        </a:rPr>
                        <a:t>125,0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 Cyr" panose="020B0604020202020204" pitchFamily="34" charset="0"/>
                        </a:rPr>
                        <a:t>125,0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 Cyr" panose="020B0604020202020204" pitchFamily="34" charset="0"/>
                        </a:rPr>
                        <a:t>125,0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928213"/>
                  </a:ext>
                </a:extLst>
              </a:tr>
              <a:tr h="76495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Межбюджетные трансферты бюджетам субъектов Российской Федерации и муниципальных образований общего характера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49912,9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068040"/>
                  </a:ext>
                </a:extLst>
              </a:tr>
              <a:tr h="34182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Условно-утвержденные расходы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12000,0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Cyr" panose="020B0604020202020204" pitchFamily="34" charset="0"/>
                        </a:rPr>
                        <a:t>25000,0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652776"/>
                  </a:ext>
                </a:extLst>
              </a:tr>
              <a:tr h="28346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Cyr" panose="020B0604020202020204" pitchFamily="34" charset="0"/>
                        </a:rPr>
                        <a:t>ВСЕГО РАСХОДОВ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Cyr" panose="020B0604020202020204" pitchFamily="34" charset="0"/>
                        </a:rPr>
                        <a:t>976938,6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Cyr" panose="020B0604020202020204" pitchFamily="34" charset="0"/>
                        </a:rPr>
                        <a:t>882731,3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Cyr" panose="020B0604020202020204" pitchFamily="34" charset="0"/>
                        </a:rPr>
                        <a:t>795987,4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Cyr" panose="020B0604020202020204" pitchFamily="34" charset="0"/>
                        </a:rPr>
                        <a:t>741288,5</a:t>
                      </a:r>
                    </a:p>
                  </a:txBody>
                  <a:tcPr marL="7473" marR="7473" marT="7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27616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7123</TotalTime>
  <Words>1130</Words>
  <Application>Microsoft Office PowerPoint</Application>
  <PresentationFormat>Экран (4:3)</PresentationFormat>
  <Paragraphs>328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Arial Cyr</vt:lpstr>
      <vt:lpstr>Calibri</vt:lpstr>
      <vt:lpstr>Constantia</vt:lpstr>
      <vt:lpstr>Liberation Sans</vt:lpstr>
      <vt:lpstr>Liberation Serif</vt:lpstr>
      <vt:lpstr>Times New Roman</vt:lpstr>
      <vt:lpstr>Traditional Arabic</vt:lpstr>
      <vt:lpstr>Wingdings</vt:lpstr>
      <vt:lpstr>Wingdings 2</vt:lpstr>
      <vt:lpstr>Бумажная</vt:lpstr>
      <vt:lpstr> Бюджет  для граждан      Далматовского муниципального округа Курганской области   на 2024  год и на плановый период  2025 и 2026 годов </vt:lpstr>
      <vt:lpstr>Основные понятия</vt:lpstr>
      <vt:lpstr>Нормативно - правовая база</vt:lpstr>
      <vt:lpstr>Цели создания  открытого бюджета: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Межбюджетные   трансферты    –    денежные    средства,    перечисляемые    из    одного    бюджета бюджетной системы Российской Федерации другому</vt:lpstr>
      <vt:lpstr>Презентация PowerPoint</vt:lpstr>
      <vt:lpstr>Презентация PowerPoint</vt:lpstr>
      <vt:lpstr>Источники размещения информации о бюджете Далматовского муниципального округа Курганской области</vt:lpstr>
      <vt:lpstr>Способы участия граждан в  общественном обсуждении проекта бюджета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Далматовского района</dc:title>
  <dc:creator>lapina_ia</dc:creator>
  <cp:lastModifiedBy>FU01</cp:lastModifiedBy>
  <cp:revision>375</cp:revision>
  <cp:lastPrinted>2023-11-15T03:26:58Z</cp:lastPrinted>
  <dcterms:created xsi:type="dcterms:W3CDTF">2013-11-05T05:51:37Z</dcterms:created>
  <dcterms:modified xsi:type="dcterms:W3CDTF">2023-11-15T03:31:26Z</dcterms:modified>
</cp:coreProperties>
</file>